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12192000"/>
  <p:notesSz cx="6858000" cy="9144000"/>
  <p:embeddedFontLst>
    <p:embeddedFont>
      <p:font typeface="Encode Sans"/>
      <p:regular r:id="rId15"/>
      <p:bold r:id="rId16"/>
    </p:embeddedFont>
    <p:embeddedFont>
      <p:font typeface="Encode Sans ExtraBold"/>
      <p:bold r:id="rId17"/>
    </p:embeddedFont>
    <p:embeddedFont>
      <p:font typeface="Open Sans"/>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GoogleSlidesCustomDataVersion2">
      <go:slidesCustomData xmlns:go="http://customooxmlschemas.google.com/" r:id="rId22" roundtripDataSignature="AMtx7mjkmg62cnQaoDjgauKAsxsChPVFn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italic.fntdata"/><Relationship Id="rId11" Type="http://schemas.openxmlformats.org/officeDocument/2006/relationships/slide" Target="slides/slide6.xml"/><Relationship Id="rId22" Type="http://customschemas.google.com/relationships/presentationmetadata" Target="metadata"/><Relationship Id="rId10" Type="http://schemas.openxmlformats.org/officeDocument/2006/relationships/slide" Target="slides/slide5.xml"/><Relationship Id="rId21" Type="http://schemas.openxmlformats.org/officeDocument/2006/relationships/font" Target="fonts/OpenSans-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EncodeSans-regular.fntdata"/><Relationship Id="rId14" Type="http://schemas.openxmlformats.org/officeDocument/2006/relationships/slide" Target="slides/slide9.xml"/><Relationship Id="rId17" Type="http://schemas.openxmlformats.org/officeDocument/2006/relationships/font" Target="fonts/EncodeSansExtraBold-bold.fntdata"/><Relationship Id="rId16" Type="http://schemas.openxmlformats.org/officeDocument/2006/relationships/font" Target="fonts/EncodeSans-bold.fntdata"/><Relationship Id="rId5" Type="http://schemas.openxmlformats.org/officeDocument/2006/relationships/notesMaster" Target="notesMasters/notesMaster1.xml"/><Relationship Id="rId19" Type="http://schemas.openxmlformats.org/officeDocument/2006/relationships/font" Target="fonts/OpenSans-bold.fntdata"/><Relationship Id="rId6" Type="http://schemas.openxmlformats.org/officeDocument/2006/relationships/slide" Target="slides/slide1.xml"/><Relationship Id="rId18" Type="http://schemas.openxmlformats.org/officeDocument/2006/relationships/font" Target="fonts/OpenSans-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MX"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 name="Google Shape;8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 name="Google Shape;9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7" name="Google Shape;17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 name="Google Shape;18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 name="Google Shape;19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spTree>
      <p:nvGrpSpPr>
        <p:cNvPr id="15" name="Shape 15"/>
        <p:cNvGrpSpPr/>
        <p:nvPr/>
      </p:nvGrpSpPr>
      <p:grpSpPr>
        <a:xfrm>
          <a:off x="0" y="0"/>
          <a:ext cx="0" cy="0"/>
          <a:chOff x="0" y="0"/>
          <a:chExt cx="0" cy="0"/>
        </a:xfrm>
      </p:grpSpPr>
      <p:sp>
        <p:nvSpPr>
          <p:cNvPr id="16" name="Google Shape;16;p1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spTree>
      <p:nvGrpSpPr>
        <p:cNvPr id="73" name="Shape 73"/>
        <p:cNvGrpSpPr/>
        <p:nvPr/>
      </p:nvGrpSpPr>
      <p:grpSpPr>
        <a:xfrm>
          <a:off x="0" y="0"/>
          <a:ext cx="0" cy="0"/>
          <a:chOff x="0" y="0"/>
          <a:chExt cx="0" cy="0"/>
        </a:xfrm>
      </p:grpSpPr>
      <p:sp>
        <p:nvSpPr>
          <p:cNvPr id="74" name="Google Shape;74;p2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6" name="Google Shape;76;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21" name="Shape 21"/>
        <p:cNvGrpSpPr/>
        <p:nvPr/>
      </p:nvGrpSpPr>
      <p:grpSpPr>
        <a:xfrm>
          <a:off x="0" y="0"/>
          <a:ext cx="0" cy="0"/>
          <a:chOff x="0" y="0"/>
          <a:chExt cx="0" cy="0"/>
        </a:xfrm>
      </p:grpSpPr>
      <p:sp>
        <p:nvSpPr>
          <p:cNvPr id="22" name="Google Shape;22;p12"/>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2"/>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27" name="Shape 27"/>
        <p:cNvGrpSpPr/>
        <p:nvPr/>
      </p:nvGrpSpPr>
      <p:grpSpPr>
        <a:xfrm>
          <a:off x="0" y="0"/>
          <a:ext cx="0" cy="0"/>
          <a:chOff x="0" y="0"/>
          <a:chExt cx="0" cy="0"/>
        </a:xfrm>
      </p:grpSpPr>
      <p:sp>
        <p:nvSpPr>
          <p:cNvPr id="28" name="Google Shape;2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31" name="Shape 31"/>
        <p:cNvGrpSpPr/>
        <p:nvPr/>
      </p:nvGrpSpPr>
      <p:grpSpPr>
        <a:xfrm>
          <a:off x="0" y="0"/>
          <a:ext cx="0" cy="0"/>
          <a:chOff x="0" y="0"/>
          <a:chExt cx="0" cy="0"/>
        </a:xfrm>
      </p:grpSpPr>
      <p:sp>
        <p:nvSpPr>
          <p:cNvPr id="32" name="Google Shape;32;p1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37" name="Shape 37"/>
        <p:cNvGrpSpPr/>
        <p:nvPr/>
      </p:nvGrpSpPr>
      <p:grpSpPr>
        <a:xfrm>
          <a:off x="0" y="0"/>
          <a:ext cx="0" cy="0"/>
          <a:chOff x="0" y="0"/>
          <a:chExt cx="0" cy="0"/>
        </a:xfrm>
      </p:grpSpPr>
      <p:sp>
        <p:nvSpPr>
          <p:cNvPr id="38" name="Google Shape;38;p15"/>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5"/>
          <p:cNvSpPr txBox="1"/>
          <p:nvPr>
            <p:ph idx="1" type="body"/>
          </p:nvPr>
        </p:nvSpPr>
        <p:spPr>
          <a:xfrm rot="5400000">
            <a:off x="3920332" y="-1256507"/>
            <a:ext cx="4351337"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type="picTx">
  <p:cSld name="PICTURE_WITH_CAPTION_TEXT">
    <p:spTree>
      <p:nvGrpSpPr>
        <p:cNvPr id="43" name="Shape 43"/>
        <p:cNvGrpSpPr/>
        <p:nvPr/>
      </p:nvGrpSpPr>
      <p:grpSpPr>
        <a:xfrm>
          <a:off x="0" y="0"/>
          <a:ext cx="0" cy="0"/>
          <a:chOff x="0" y="0"/>
          <a:chExt cx="0" cy="0"/>
        </a:xfrm>
      </p:grpSpPr>
      <p:sp>
        <p:nvSpPr>
          <p:cNvPr id="44" name="Google Shape;44;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6"/>
          <p:cNvSpPr/>
          <p:nvPr>
            <p:ph idx="2" type="pic"/>
          </p:nvPr>
        </p:nvSpPr>
        <p:spPr>
          <a:xfrm>
            <a:off x="5183188" y="987425"/>
            <a:ext cx="6172200" cy="4873625"/>
          </a:xfrm>
          <a:prstGeom prst="rect">
            <a:avLst/>
          </a:prstGeom>
          <a:noFill/>
          <a:ln>
            <a:noFill/>
          </a:ln>
        </p:spPr>
      </p:sp>
      <p:sp>
        <p:nvSpPr>
          <p:cNvPr id="46" name="Google Shape;46;p1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7" name="Google Shape;47;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50" name="Shape 50"/>
        <p:cNvGrpSpPr/>
        <p:nvPr/>
      </p:nvGrpSpPr>
      <p:grpSpPr>
        <a:xfrm>
          <a:off x="0" y="0"/>
          <a:ext cx="0" cy="0"/>
          <a:chOff x="0" y="0"/>
          <a:chExt cx="0" cy="0"/>
        </a:xfrm>
      </p:grpSpPr>
      <p:sp>
        <p:nvSpPr>
          <p:cNvPr id="51" name="Google Shape;51;p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3" name="Google Shape;53;p1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4" name="Google Shape;54;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57" name="Shape 57"/>
        <p:cNvGrpSpPr/>
        <p:nvPr/>
      </p:nvGrpSpPr>
      <p:grpSpPr>
        <a:xfrm>
          <a:off x="0" y="0"/>
          <a:ext cx="0" cy="0"/>
          <a:chOff x="0" y="0"/>
          <a:chExt cx="0" cy="0"/>
        </a:xfrm>
      </p:grpSpPr>
      <p:sp>
        <p:nvSpPr>
          <p:cNvPr id="58" name="Google Shape;58;p1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0" name="Google Shape;60;p1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2" name="Google Shape;62;p1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66" name="Shape 66"/>
        <p:cNvGrpSpPr/>
        <p:nvPr/>
      </p:nvGrpSpPr>
      <p:grpSpPr>
        <a:xfrm>
          <a:off x="0" y="0"/>
          <a:ext cx="0" cy="0"/>
          <a:chOff x="0" y="0"/>
          <a:chExt cx="0" cy="0"/>
        </a:xfrm>
      </p:grpSpPr>
      <p:sp>
        <p:nvSpPr>
          <p:cNvPr id="67" name="Google Shape;67;p19"/>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1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0"/>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3.png"/><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4095"/>
        </a:solidFill>
      </p:bgPr>
    </p:bg>
    <p:spTree>
      <p:nvGrpSpPr>
        <p:cNvPr id="82" name="Shape 82"/>
        <p:cNvGrpSpPr/>
        <p:nvPr/>
      </p:nvGrpSpPr>
      <p:grpSpPr>
        <a:xfrm>
          <a:off x="0" y="0"/>
          <a:ext cx="0" cy="0"/>
          <a:chOff x="0" y="0"/>
          <a:chExt cx="0" cy="0"/>
        </a:xfrm>
      </p:grpSpPr>
      <p:pic>
        <p:nvPicPr>
          <p:cNvPr id="83" name="Google Shape;83;p1"/>
          <p:cNvPicPr preferRelativeResize="0"/>
          <p:nvPr/>
        </p:nvPicPr>
        <p:blipFill rotWithShape="1">
          <a:blip r:embed="rId3">
            <a:alphaModFix amt="30000"/>
          </a:blip>
          <a:srcRect b="0" l="0" r="0" t="0"/>
          <a:stretch/>
        </p:blipFill>
        <p:spPr>
          <a:xfrm>
            <a:off x="4375150" y="6547274"/>
            <a:ext cx="3441700" cy="196425"/>
          </a:xfrm>
          <a:prstGeom prst="rect">
            <a:avLst/>
          </a:prstGeom>
          <a:noFill/>
          <a:ln>
            <a:noFill/>
          </a:ln>
        </p:spPr>
      </p:pic>
      <p:sp>
        <p:nvSpPr>
          <p:cNvPr id="84" name="Google Shape;84;p1"/>
          <p:cNvSpPr txBox="1"/>
          <p:nvPr/>
        </p:nvSpPr>
        <p:spPr>
          <a:xfrm>
            <a:off x="5212080" y="2055562"/>
            <a:ext cx="6555220" cy="193895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s-MX" sz="2400" u="none" cap="none" strike="noStrike">
                <a:solidFill>
                  <a:schemeClr val="lt1"/>
                </a:solidFill>
                <a:latin typeface="Encode Sans ExtraBold"/>
                <a:ea typeface="Encode Sans ExtraBold"/>
                <a:cs typeface="Encode Sans ExtraBold"/>
                <a:sym typeface="Encode Sans ExtraBold"/>
              </a:rPr>
              <a:t>ESTUDIO SOBRE EL CUMPLIMIENTO DEL USO DE LA HERRAMIENTA  DRIVE PARA LA COMUNICACIÓN EN LA GESTIÓN DE ENFERMERÍA  EN UN HOSPITAL DEL CONURBANO BONAERENSE.</a:t>
            </a:r>
            <a:r>
              <a:rPr b="0" i="0" lang="es-MX" sz="1400" u="none" cap="none" strike="noStrike">
                <a:solidFill>
                  <a:schemeClr val="lt1"/>
                </a:solidFill>
                <a:latin typeface="Encode Sans ExtraBold"/>
                <a:ea typeface="Encode Sans ExtraBold"/>
                <a:cs typeface="Encode Sans ExtraBold"/>
                <a:sym typeface="Encode Sans ExtraBold"/>
              </a:rPr>
              <a:t> </a:t>
            </a:r>
            <a:endParaRPr b="0" i="0" sz="1400" u="none" cap="none" strike="noStrike">
              <a:solidFill>
                <a:schemeClr val="lt1"/>
              </a:solidFill>
              <a:latin typeface="Encode Sans ExtraBold"/>
              <a:ea typeface="Encode Sans ExtraBold"/>
              <a:cs typeface="Encode Sans ExtraBold"/>
              <a:sym typeface="Encode Sans ExtraBold"/>
            </a:endParaRPr>
          </a:p>
        </p:txBody>
      </p:sp>
      <p:sp>
        <p:nvSpPr>
          <p:cNvPr id="85" name="Google Shape;85;p1"/>
          <p:cNvSpPr txBox="1"/>
          <p:nvPr/>
        </p:nvSpPr>
        <p:spPr>
          <a:xfrm>
            <a:off x="441960" y="5208818"/>
            <a:ext cx="11325340" cy="738623"/>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EFEFEF"/>
              </a:buClr>
              <a:buSzPts val="1000"/>
              <a:buFont typeface="Open Sans"/>
              <a:buNone/>
            </a:pPr>
            <a:r>
              <a:rPr b="1" i="0" lang="es-MX" sz="1400" u="none" cap="none" strike="noStrike">
                <a:solidFill>
                  <a:srgbClr val="EFEFEF"/>
                </a:solidFill>
                <a:latin typeface="Open Sans"/>
                <a:ea typeface="Open Sans"/>
                <a:cs typeface="Open Sans"/>
                <a:sym typeface="Open Sans"/>
              </a:rPr>
              <a:t>Autores: </a:t>
            </a:r>
            <a:r>
              <a:rPr b="0" i="0" lang="es-MX" sz="1400" u="none" cap="none" strike="noStrike">
                <a:solidFill>
                  <a:srgbClr val="EFEFEF"/>
                </a:solidFill>
                <a:latin typeface="Open Sans"/>
                <a:ea typeface="Open Sans"/>
                <a:cs typeface="Open Sans"/>
                <a:sym typeface="Open Sans"/>
              </a:rPr>
              <a:t>Massa Alcántara Juana Nilda, Martínez Carla María Victoria, Candela Diego Martin, Escobar Ariel Ángel, Hossen  Mariela Haydee, Pelozo Walter Fernando</a:t>
            </a:r>
            <a:r>
              <a:rPr b="0" i="0" lang="es-MX" sz="1000" u="none" cap="none" strike="noStrike">
                <a:solidFill>
                  <a:srgbClr val="EFEFEF"/>
                </a:solidFill>
                <a:latin typeface="Open Sans"/>
                <a:ea typeface="Open Sans"/>
                <a:cs typeface="Open Sans"/>
                <a:sym typeface="Open Sans"/>
              </a:rPr>
              <a:t>. </a:t>
            </a:r>
            <a:endParaRPr b="0" i="0" sz="1400" u="none" cap="none" strike="noStrike">
              <a:solidFill>
                <a:srgbClr val="000000"/>
              </a:solidFill>
              <a:latin typeface="Arial"/>
              <a:ea typeface="Arial"/>
              <a:cs typeface="Arial"/>
              <a:sym typeface="Arial"/>
            </a:endParaRPr>
          </a:p>
        </p:txBody>
      </p:sp>
      <p:pic>
        <p:nvPicPr>
          <p:cNvPr id="86" name="Google Shape;86;p1"/>
          <p:cNvPicPr preferRelativeResize="0"/>
          <p:nvPr/>
        </p:nvPicPr>
        <p:blipFill rotWithShape="1">
          <a:blip r:embed="rId4">
            <a:alphaModFix/>
          </a:blip>
          <a:srcRect b="0" l="0" r="0" t="0"/>
          <a:stretch/>
        </p:blipFill>
        <p:spPr>
          <a:xfrm>
            <a:off x="1107423" y="2107851"/>
            <a:ext cx="3267727" cy="1901049"/>
          </a:xfrm>
          <a:prstGeom prst="rect">
            <a:avLst/>
          </a:prstGeom>
          <a:noFill/>
          <a:ln>
            <a:noFill/>
          </a:ln>
        </p:spPr>
      </p:pic>
      <p:pic>
        <p:nvPicPr>
          <p:cNvPr id="87" name="Google Shape;87;p1"/>
          <p:cNvPicPr preferRelativeResize="0"/>
          <p:nvPr/>
        </p:nvPicPr>
        <p:blipFill rotWithShape="1">
          <a:blip r:embed="rId5">
            <a:alphaModFix/>
          </a:blip>
          <a:srcRect b="0" l="0" r="0" t="0"/>
          <a:stretch/>
        </p:blipFill>
        <p:spPr>
          <a:xfrm>
            <a:off x="8854900" y="354100"/>
            <a:ext cx="2912400" cy="1048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4095"/>
        </a:solidFill>
      </p:bgPr>
    </p:bg>
    <p:spTree>
      <p:nvGrpSpPr>
        <p:cNvPr id="91" name="Shape 91"/>
        <p:cNvGrpSpPr/>
        <p:nvPr/>
      </p:nvGrpSpPr>
      <p:grpSpPr>
        <a:xfrm>
          <a:off x="0" y="0"/>
          <a:ext cx="0" cy="0"/>
          <a:chOff x="0" y="0"/>
          <a:chExt cx="0" cy="0"/>
        </a:xfrm>
      </p:grpSpPr>
      <p:sp>
        <p:nvSpPr>
          <p:cNvPr id="92" name="Google Shape;92;p2"/>
          <p:cNvSpPr txBox="1"/>
          <p:nvPr/>
        </p:nvSpPr>
        <p:spPr>
          <a:xfrm>
            <a:off x="0" y="0"/>
            <a:ext cx="6080760" cy="6858000"/>
          </a:xfrm>
          <a:prstGeom prst="rect">
            <a:avLst/>
          </a:prstGeom>
          <a:solidFill>
            <a:srgbClr val="0194DB"/>
          </a:solidFill>
          <a:ln>
            <a:noFill/>
          </a:ln>
          <a:effectLst>
            <a:outerShdw blurRad="63500" dir="5400000" dist="50800">
              <a:srgbClr val="000000">
                <a:alpha val="2431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3" name="Google Shape;93;p2"/>
          <p:cNvSpPr txBox="1"/>
          <p:nvPr/>
        </p:nvSpPr>
        <p:spPr>
          <a:xfrm>
            <a:off x="1084100" y="1323323"/>
            <a:ext cx="3429000" cy="52318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800"/>
              <a:buFont typeface="Open Sans"/>
              <a:buNone/>
            </a:pPr>
            <a:r>
              <a:rPr b="1" i="0" lang="es-MX" sz="2800" u="none" cap="none" strike="noStrike">
                <a:solidFill>
                  <a:schemeClr val="lt1"/>
                </a:solidFill>
                <a:latin typeface="Encode Sans"/>
                <a:ea typeface="Encode Sans"/>
                <a:cs typeface="Encode Sans"/>
                <a:sym typeface="Encode Sans"/>
              </a:rPr>
              <a:t>Introducción</a:t>
            </a:r>
            <a:endParaRPr b="1" i="0" sz="1400" u="none" cap="none" strike="noStrike">
              <a:solidFill>
                <a:srgbClr val="000000"/>
              </a:solidFill>
              <a:latin typeface="Encode Sans"/>
              <a:ea typeface="Encode Sans"/>
              <a:cs typeface="Encode Sans"/>
              <a:sym typeface="Encode Sans"/>
            </a:endParaRPr>
          </a:p>
        </p:txBody>
      </p:sp>
      <p:sp>
        <p:nvSpPr>
          <p:cNvPr id="94" name="Google Shape;94;p2"/>
          <p:cNvSpPr/>
          <p:nvPr/>
        </p:nvSpPr>
        <p:spPr>
          <a:xfrm>
            <a:off x="2154512" y="1950419"/>
            <a:ext cx="1528800" cy="57199"/>
          </a:xfrm>
          <a:prstGeom prst="roundRect">
            <a:avLst>
              <a:gd fmla="val 16667" name="adj"/>
            </a:avLst>
          </a:prstGeom>
          <a:solidFill>
            <a:srgbClr val="EFEF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5" name="Google Shape;95;p2"/>
          <p:cNvSpPr txBox="1"/>
          <p:nvPr/>
        </p:nvSpPr>
        <p:spPr>
          <a:xfrm>
            <a:off x="183785" y="2605106"/>
            <a:ext cx="5470253" cy="304694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s-MX" sz="1600" u="none" cap="none" strike="noStrike">
                <a:solidFill>
                  <a:schemeClr val="lt1"/>
                </a:solidFill>
                <a:latin typeface="Arial"/>
                <a:ea typeface="Arial"/>
                <a:cs typeface="Arial"/>
                <a:sym typeface="Arial"/>
              </a:rPr>
              <a:t>La  siguiente investigación trata de esbozar los aspectos relevantes del uso de la herramienta drive en la comunicación para la gestión de enfermería.  la cual sirve como información estadística para el equipo multidisciplinario.</a:t>
            </a:r>
            <a:endParaRPr/>
          </a:p>
          <a:p>
            <a:pPr indent="0" lvl="0" marL="0" marR="0" rtl="0" algn="just">
              <a:lnSpc>
                <a:spcPct val="150000"/>
              </a:lnSpc>
              <a:spcBef>
                <a:spcPts val="0"/>
              </a:spcBef>
              <a:spcAft>
                <a:spcPts val="0"/>
              </a:spcAft>
              <a:buNone/>
            </a:pPr>
            <a:r>
              <a:rPr b="0" i="0" lang="es-MX" sz="1600" u="none" cap="none" strike="noStrike">
                <a:solidFill>
                  <a:schemeClr val="lt1"/>
                </a:solidFill>
                <a:latin typeface="Arial"/>
                <a:ea typeface="Arial"/>
                <a:cs typeface="Arial"/>
                <a:sym typeface="Arial"/>
              </a:rPr>
              <a:t>La característica principal de la realización de los registros en la herramienta Drive, se basa en fomentar el desarrollo de habilidades tecnológicas comunicacionales.</a:t>
            </a:r>
            <a:endParaRPr b="0" i="0" sz="1600" u="none" cap="none" strike="noStrike">
              <a:solidFill>
                <a:schemeClr val="lt1"/>
              </a:solidFill>
              <a:latin typeface="Encode Sans"/>
              <a:ea typeface="Encode Sans"/>
              <a:cs typeface="Encode Sans"/>
              <a:sym typeface="Encode Sans"/>
            </a:endParaRPr>
          </a:p>
        </p:txBody>
      </p:sp>
      <p:pic>
        <p:nvPicPr>
          <p:cNvPr id="96" name="Google Shape;96;p2"/>
          <p:cNvPicPr preferRelativeResize="0"/>
          <p:nvPr/>
        </p:nvPicPr>
        <p:blipFill rotWithShape="1">
          <a:blip r:embed="rId3">
            <a:alphaModFix/>
          </a:blip>
          <a:srcRect b="0" l="0" r="0" t="0"/>
          <a:stretch/>
        </p:blipFill>
        <p:spPr>
          <a:xfrm>
            <a:off x="487350" y="422875"/>
            <a:ext cx="1193501" cy="694325"/>
          </a:xfrm>
          <a:prstGeom prst="rect">
            <a:avLst/>
          </a:prstGeom>
          <a:noFill/>
          <a:ln>
            <a:noFill/>
          </a:ln>
        </p:spPr>
      </p:pic>
      <p:sp>
        <p:nvSpPr>
          <p:cNvPr id="97" name="Google Shape;97;p2"/>
          <p:cNvSpPr txBox="1"/>
          <p:nvPr/>
        </p:nvSpPr>
        <p:spPr>
          <a:xfrm>
            <a:off x="7408700" y="1323323"/>
            <a:ext cx="3429000" cy="52318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800"/>
              <a:buFont typeface="Open Sans"/>
              <a:buNone/>
            </a:pPr>
            <a:r>
              <a:rPr b="1" i="0" lang="es-MX" sz="2800" u="none" cap="none" strike="noStrike">
                <a:solidFill>
                  <a:schemeClr val="lt1"/>
                </a:solidFill>
                <a:latin typeface="Encode Sans"/>
                <a:ea typeface="Encode Sans"/>
                <a:cs typeface="Encode Sans"/>
                <a:sym typeface="Encode Sans"/>
              </a:rPr>
              <a:t>Objetivo general</a:t>
            </a:r>
            <a:endParaRPr b="1" i="0" sz="1400" u="none" cap="none" strike="noStrike">
              <a:solidFill>
                <a:srgbClr val="000000"/>
              </a:solidFill>
              <a:latin typeface="Encode Sans"/>
              <a:ea typeface="Encode Sans"/>
              <a:cs typeface="Encode Sans"/>
              <a:sym typeface="Encode Sans"/>
            </a:endParaRPr>
          </a:p>
        </p:txBody>
      </p:sp>
      <p:sp>
        <p:nvSpPr>
          <p:cNvPr id="98" name="Google Shape;98;p2"/>
          <p:cNvSpPr/>
          <p:nvPr/>
        </p:nvSpPr>
        <p:spPr>
          <a:xfrm>
            <a:off x="8505980" y="1950419"/>
            <a:ext cx="1528800" cy="45900"/>
          </a:xfrm>
          <a:prstGeom prst="roundRect">
            <a:avLst>
              <a:gd fmla="val 16667" name="adj"/>
            </a:avLst>
          </a:prstGeom>
          <a:solidFill>
            <a:srgbClr val="EFEF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9" name="Google Shape;99;p2"/>
          <p:cNvSpPr txBox="1"/>
          <p:nvPr/>
        </p:nvSpPr>
        <p:spPr>
          <a:xfrm>
            <a:off x="6415280" y="3220660"/>
            <a:ext cx="5044440" cy="2431394"/>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s-MX" sz="1600" u="none" cap="none" strike="noStrike">
                <a:solidFill>
                  <a:schemeClr val="lt1"/>
                </a:solidFill>
                <a:latin typeface="Arial"/>
                <a:ea typeface="Arial"/>
                <a:cs typeface="Arial"/>
                <a:sym typeface="Arial"/>
              </a:rPr>
              <a:t>Determinar los factores que inciden en el incumplimiento del uso de la herramienta (drive) para la comunicación  en la gestión de Enfermería  de un Hospital del conurbano bonaerense, en mayo de 2023.</a:t>
            </a:r>
            <a:endParaRPr/>
          </a:p>
          <a:p>
            <a:pPr indent="0" lvl="0" marL="0" marR="0" rtl="0" algn="l">
              <a:lnSpc>
                <a:spcPct val="100000"/>
              </a:lnSpc>
              <a:spcBef>
                <a:spcPts val="0"/>
              </a:spcBef>
              <a:spcAft>
                <a:spcPts val="0"/>
              </a:spcAft>
              <a:buNone/>
            </a:pPr>
            <a:br>
              <a:rPr b="0" i="0" lang="es-MX" sz="1600" u="none" cap="none" strike="noStrike">
                <a:solidFill>
                  <a:srgbClr val="000000"/>
                </a:solidFill>
                <a:latin typeface="Arial"/>
                <a:ea typeface="Arial"/>
                <a:cs typeface="Arial"/>
                <a:sym typeface="Arial"/>
              </a:rPr>
            </a:br>
            <a:endParaRPr b="0" i="0" sz="16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92"/>
                                        </p:tgtEl>
                                        <p:attrNameLst>
                                          <p:attrName>style.visibility</p:attrName>
                                        </p:attrNameLst>
                                      </p:cBhvr>
                                      <p:to>
                                        <p:strVal val="visible"/>
                                      </p:to>
                                    </p:set>
                                    <p:anim calcmode="lin" valueType="num">
                                      <p:cBhvr additive="base">
                                        <p:cTn dur="500"/>
                                        <p:tgtEl>
                                          <p:spTgt spid="9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93"/>
                                        </p:tgtEl>
                                        <p:attrNameLst>
                                          <p:attrName>style.visibility</p:attrName>
                                        </p:attrNameLst>
                                      </p:cBhvr>
                                      <p:to>
                                        <p:strVal val="visible"/>
                                      </p:to>
                                    </p:set>
                                    <p:anim calcmode="lin" valueType="num">
                                      <p:cBhvr additive="base">
                                        <p:cTn dur="500"/>
                                        <p:tgtEl>
                                          <p:spTgt spid="93"/>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500"/>
                                  </p:stCondLst>
                                  <p:childTnLst>
                                    <p:set>
                                      <p:cBhvr>
                                        <p:cTn dur="1" fill="hold">
                                          <p:stCondLst>
                                            <p:cond delay="0"/>
                                          </p:stCondLst>
                                        </p:cTn>
                                        <p:tgtEl>
                                          <p:spTgt spid="94"/>
                                        </p:tgtEl>
                                        <p:attrNameLst>
                                          <p:attrName>style.visibility</p:attrName>
                                        </p:attrNameLst>
                                      </p:cBhvr>
                                      <p:to>
                                        <p:strVal val="visible"/>
                                      </p:to>
                                    </p:set>
                                    <p:animEffect filter="fade" transition="in">
                                      <p:cBhvr>
                                        <p:cTn dur="500"/>
                                        <p:tgtEl>
                                          <p:spTgt spid="94"/>
                                        </p:tgtEl>
                                      </p:cBhvr>
                                    </p:animEffect>
                                  </p:childTnLst>
                                </p:cTn>
                              </p:par>
                              <p:par>
                                <p:cTn fill="hold" nodeType="withEffect" presetClass="entr" presetID="2" presetSubtype="8">
                                  <p:stCondLst>
                                    <p:cond delay="750"/>
                                  </p:stCondLst>
                                  <p:childTnLst>
                                    <p:set>
                                      <p:cBhvr>
                                        <p:cTn dur="1" fill="hold">
                                          <p:stCondLst>
                                            <p:cond delay="0"/>
                                          </p:stCondLst>
                                        </p:cTn>
                                        <p:tgtEl>
                                          <p:spTgt spid="95"/>
                                        </p:tgtEl>
                                        <p:attrNameLst>
                                          <p:attrName>style.visibility</p:attrName>
                                        </p:attrNameLst>
                                      </p:cBhvr>
                                      <p:to>
                                        <p:strVal val="visible"/>
                                      </p:to>
                                    </p:set>
                                    <p:anim calcmode="lin" valueType="num">
                                      <p:cBhvr additive="base">
                                        <p:cTn dur="500"/>
                                        <p:tgtEl>
                                          <p:spTgt spid="9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97"/>
                                        </p:tgtEl>
                                        <p:attrNameLst>
                                          <p:attrName>style.visibility</p:attrName>
                                        </p:attrNameLst>
                                      </p:cBhvr>
                                      <p:to>
                                        <p:strVal val="visible"/>
                                      </p:to>
                                    </p:set>
                                    <p:anim calcmode="lin" valueType="num">
                                      <p:cBhvr additive="base">
                                        <p:cTn dur="500"/>
                                        <p:tgtEl>
                                          <p:spTgt spid="97"/>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500"/>
                                  </p:stCondLst>
                                  <p:childTnLst>
                                    <p:set>
                                      <p:cBhvr>
                                        <p:cTn dur="1" fill="hold">
                                          <p:stCondLst>
                                            <p:cond delay="0"/>
                                          </p:stCondLst>
                                        </p:cTn>
                                        <p:tgtEl>
                                          <p:spTgt spid="98"/>
                                        </p:tgtEl>
                                        <p:attrNameLst>
                                          <p:attrName>style.visibility</p:attrName>
                                        </p:attrNameLst>
                                      </p:cBhvr>
                                      <p:to>
                                        <p:strVal val="visible"/>
                                      </p:to>
                                    </p:set>
                                    <p:animEffect filter="fade" transition="in">
                                      <p:cBhvr>
                                        <p:cTn dur="500"/>
                                        <p:tgtEl>
                                          <p:spTgt spid="98"/>
                                        </p:tgtEl>
                                      </p:cBhvr>
                                    </p:animEffect>
                                  </p:childTnLst>
                                </p:cTn>
                              </p:par>
                              <p:par>
                                <p:cTn fill="hold" nodeType="withEffect" presetClass="entr" presetID="2" presetSubtype="8">
                                  <p:stCondLst>
                                    <p:cond delay="750"/>
                                  </p:stCondLst>
                                  <p:childTnLst>
                                    <p:set>
                                      <p:cBhvr>
                                        <p:cTn dur="1" fill="hold">
                                          <p:stCondLst>
                                            <p:cond delay="0"/>
                                          </p:stCondLst>
                                        </p:cTn>
                                        <p:tgtEl>
                                          <p:spTgt spid="99"/>
                                        </p:tgtEl>
                                        <p:attrNameLst>
                                          <p:attrName>style.visibility</p:attrName>
                                        </p:attrNameLst>
                                      </p:cBhvr>
                                      <p:to>
                                        <p:strVal val="visible"/>
                                      </p:to>
                                    </p:set>
                                    <p:anim calcmode="lin" valueType="num">
                                      <p:cBhvr additive="base">
                                        <p:cTn dur="500"/>
                                        <p:tgtEl>
                                          <p:spTgt spid="9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4095"/>
        </a:solidFill>
      </p:bgPr>
    </p:bg>
    <p:spTree>
      <p:nvGrpSpPr>
        <p:cNvPr id="103" name="Shape 103"/>
        <p:cNvGrpSpPr/>
        <p:nvPr/>
      </p:nvGrpSpPr>
      <p:grpSpPr>
        <a:xfrm>
          <a:off x="0" y="0"/>
          <a:ext cx="0" cy="0"/>
          <a:chOff x="0" y="0"/>
          <a:chExt cx="0" cy="0"/>
        </a:xfrm>
      </p:grpSpPr>
      <p:sp>
        <p:nvSpPr>
          <p:cNvPr id="104" name="Google Shape;104;p3"/>
          <p:cNvSpPr txBox="1"/>
          <p:nvPr/>
        </p:nvSpPr>
        <p:spPr>
          <a:xfrm>
            <a:off x="2026920" y="170111"/>
            <a:ext cx="8610600" cy="4616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767171"/>
              </a:buClr>
              <a:buSzPts val="3200"/>
              <a:buFont typeface="Open Sans"/>
              <a:buNone/>
            </a:pPr>
            <a:r>
              <a:rPr b="1" i="0" lang="es-MX" sz="2400" u="none" cap="none" strike="noStrike">
                <a:solidFill>
                  <a:srgbClr val="FFFFFF"/>
                </a:solidFill>
                <a:latin typeface="Encode Sans"/>
                <a:ea typeface="Encode Sans"/>
                <a:cs typeface="Encode Sans"/>
                <a:sym typeface="Encode Sans"/>
              </a:rPr>
              <a:t>Antecedentes del tema: Proceso del Proyecto. </a:t>
            </a:r>
            <a:endParaRPr b="1" i="0" sz="2400" u="none" cap="none" strike="noStrike">
              <a:solidFill>
                <a:srgbClr val="FFFFFF"/>
              </a:solidFill>
              <a:latin typeface="Encode Sans"/>
              <a:ea typeface="Encode Sans"/>
              <a:cs typeface="Encode Sans"/>
              <a:sym typeface="Encode Sans"/>
            </a:endParaRPr>
          </a:p>
        </p:txBody>
      </p:sp>
      <p:sp>
        <p:nvSpPr>
          <p:cNvPr id="105" name="Google Shape;105;p3"/>
          <p:cNvSpPr/>
          <p:nvPr/>
        </p:nvSpPr>
        <p:spPr>
          <a:xfrm>
            <a:off x="4312920" y="724318"/>
            <a:ext cx="3448050" cy="45719"/>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id="106" name="Google Shape;106;p3"/>
          <p:cNvPicPr preferRelativeResize="0"/>
          <p:nvPr/>
        </p:nvPicPr>
        <p:blipFill rotWithShape="1">
          <a:blip r:embed="rId3">
            <a:alphaModFix/>
          </a:blip>
          <a:srcRect b="0" l="0" r="0" t="0"/>
          <a:stretch/>
        </p:blipFill>
        <p:spPr>
          <a:xfrm>
            <a:off x="350190" y="226434"/>
            <a:ext cx="1193501" cy="694325"/>
          </a:xfrm>
          <a:prstGeom prst="rect">
            <a:avLst/>
          </a:prstGeom>
          <a:noFill/>
          <a:ln>
            <a:noFill/>
          </a:ln>
        </p:spPr>
      </p:pic>
      <p:grpSp>
        <p:nvGrpSpPr>
          <p:cNvPr id="107" name="Google Shape;107;p3"/>
          <p:cNvGrpSpPr/>
          <p:nvPr/>
        </p:nvGrpSpPr>
        <p:grpSpPr>
          <a:xfrm>
            <a:off x="350191" y="1227472"/>
            <a:ext cx="7894648" cy="5395700"/>
            <a:chOff x="1" y="2449"/>
            <a:chExt cx="7894648" cy="5395700"/>
          </a:xfrm>
        </p:grpSpPr>
        <p:sp>
          <p:nvSpPr>
            <p:cNvPr id="108" name="Google Shape;108;p3"/>
            <p:cNvSpPr/>
            <p:nvPr/>
          </p:nvSpPr>
          <p:spPr>
            <a:xfrm rot="5400000">
              <a:off x="-175822" y="178272"/>
              <a:ext cx="1172151" cy="820506"/>
            </a:xfrm>
            <a:prstGeom prst="chevron">
              <a:avLst>
                <a:gd fmla="val 50000" name="adj"/>
              </a:avLst>
            </a:prstGeom>
            <a:solidFill>
              <a:srgbClr val="599BD5"/>
            </a:solidFill>
            <a:ln cap="flat" cmpd="sng" w="25400">
              <a:solidFill>
                <a:srgbClr val="599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3"/>
            <p:cNvSpPr txBox="1"/>
            <p:nvPr/>
          </p:nvSpPr>
          <p:spPr>
            <a:xfrm>
              <a:off x="1" y="412702"/>
              <a:ext cx="820506" cy="351645"/>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None/>
              </a:pPr>
              <a:r>
                <a:rPr b="1" i="0" lang="es-MX" sz="1200" u="none" cap="none" strike="noStrike">
                  <a:solidFill>
                    <a:schemeClr val="lt1"/>
                  </a:solidFill>
                  <a:latin typeface="Arial"/>
                  <a:ea typeface="Arial"/>
                  <a:cs typeface="Arial"/>
                  <a:sym typeface="Arial"/>
                </a:rPr>
                <a:t>Primera Etapa</a:t>
              </a:r>
              <a:endParaRPr b="1" i="0" sz="1200" u="none" cap="none" strike="noStrike">
                <a:solidFill>
                  <a:schemeClr val="lt1"/>
                </a:solidFill>
                <a:latin typeface="Arial"/>
                <a:ea typeface="Arial"/>
                <a:cs typeface="Arial"/>
                <a:sym typeface="Arial"/>
              </a:endParaRPr>
            </a:p>
          </p:txBody>
        </p:sp>
        <p:sp>
          <p:nvSpPr>
            <p:cNvPr id="110" name="Google Shape;110;p3"/>
            <p:cNvSpPr/>
            <p:nvPr/>
          </p:nvSpPr>
          <p:spPr>
            <a:xfrm rot="5400000">
              <a:off x="3976628" y="-3153672"/>
              <a:ext cx="761898" cy="7074143"/>
            </a:xfrm>
            <a:prstGeom prst="round2SameRect">
              <a:avLst>
                <a:gd fmla="val 16667" name="adj1"/>
                <a:gd fmla="val 0" name="adj2"/>
              </a:avLst>
            </a:prstGeom>
            <a:solidFill>
              <a:schemeClr val="lt1">
                <a:alpha val="89803"/>
              </a:schemeClr>
            </a:solidFill>
            <a:ln cap="flat" cmpd="sng" w="25400">
              <a:solidFill>
                <a:srgbClr val="599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3"/>
            <p:cNvSpPr txBox="1"/>
            <p:nvPr/>
          </p:nvSpPr>
          <p:spPr>
            <a:xfrm>
              <a:off x="820506" y="39643"/>
              <a:ext cx="7036950" cy="687512"/>
            </a:xfrm>
            <a:prstGeom prst="rect">
              <a:avLst/>
            </a:prstGeom>
            <a:noFill/>
            <a:ln>
              <a:noFill/>
            </a:ln>
          </p:spPr>
          <p:txBody>
            <a:bodyPr anchorCtr="0" anchor="ctr" bIns="10150" lIns="113775" spcFirstLastPara="1" rIns="10150" wrap="square" tIns="10150">
              <a:noAutofit/>
            </a:bodyPr>
            <a:lstStyle/>
            <a:p>
              <a:pPr indent="-171450" lvl="1" marL="171450" marR="0" rtl="0" algn="l">
                <a:lnSpc>
                  <a:spcPct val="90000"/>
                </a:lnSpc>
                <a:spcBef>
                  <a:spcPts val="0"/>
                </a:spcBef>
                <a:spcAft>
                  <a:spcPts val="0"/>
                </a:spcAft>
                <a:buClr>
                  <a:srgbClr val="000000"/>
                </a:buClr>
                <a:buSzPts val="1600"/>
                <a:buFont typeface="Arial"/>
                <a:buChar char="••"/>
              </a:pPr>
              <a:r>
                <a:rPr b="0" i="0" lang="es-MX" sz="1600" u="none" cap="none" strike="noStrike">
                  <a:solidFill>
                    <a:srgbClr val="000000"/>
                  </a:solidFill>
                  <a:latin typeface="Arial"/>
                  <a:ea typeface="Arial"/>
                  <a:cs typeface="Arial"/>
                  <a:sym typeface="Arial"/>
                </a:rPr>
                <a:t>Elaboración de la herramienta para agilizar la comunicación en el 2021.</a:t>
              </a:r>
              <a:endParaRPr b="0" i="0" sz="1600" u="none" cap="none" strike="noStrike">
                <a:solidFill>
                  <a:srgbClr val="000000"/>
                </a:solidFill>
                <a:latin typeface="Arial"/>
                <a:ea typeface="Arial"/>
                <a:cs typeface="Arial"/>
                <a:sym typeface="Arial"/>
              </a:endParaRPr>
            </a:p>
            <a:p>
              <a:pPr indent="-171450" lvl="1" marL="171450" marR="0" rtl="0" algn="l">
                <a:lnSpc>
                  <a:spcPct val="90000"/>
                </a:lnSpc>
                <a:spcBef>
                  <a:spcPts val="240"/>
                </a:spcBef>
                <a:spcAft>
                  <a:spcPts val="0"/>
                </a:spcAft>
                <a:buClr>
                  <a:srgbClr val="000000"/>
                </a:buClr>
                <a:buSzPts val="1600"/>
                <a:buFont typeface="Arial"/>
                <a:buChar char="••"/>
              </a:pPr>
              <a:r>
                <a:rPr b="0" i="0" lang="es-MX" sz="1600" u="none" cap="none" strike="noStrike">
                  <a:solidFill>
                    <a:srgbClr val="000000"/>
                  </a:solidFill>
                  <a:latin typeface="Arial"/>
                  <a:ea typeface="Arial"/>
                  <a:cs typeface="Arial"/>
                  <a:sym typeface="Arial"/>
                </a:rPr>
                <a:t>Implementación en los Turnos diurnos: Mañana y Tarde.</a:t>
              </a:r>
              <a:endParaRPr/>
            </a:p>
          </p:txBody>
        </p:sp>
        <p:sp>
          <p:nvSpPr>
            <p:cNvPr id="112" name="Google Shape;112;p3"/>
            <p:cNvSpPr/>
            <p:nvPr/>
          </p:nvSpPr>
          <p:spPr>
            <a:xfrm rot="5400000">
              <a:off x="-175822" y="1234159"/>
              <a:ext cx="1172151" cy="820506"/>
            </a:xfrm>
            <a:prstGeom prst="chevron">
              <a:avLst>
                <a:gd fmla="val 50000" name="adj"/>
              </a:avLst>
            </a:prstGeom>
            <a:solidFill>
              <a:srgbClr val="599BD5"/>
            </a:solidFill>
            <a:ln cap="flat" cmpd="sng" w="25400">
              <a:solidFill>
                <a:srgbClr val="599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
            <p:cNvSpPr txBox="1"/>
            <p:nvPr/>
          </p:nvSpPr>
          <p:spPr>
            <a:xfrm>
              <a:off x="1" y="1468589"/>
              <a:ext cx="820506" cy="351645"/>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None/>
              </a:pPr>
              <a:r>
                <a:rPr b="1" i="0" lang="es-MX" sz="1200" u="none" cap="none" strike="noStrike">
                  <a:solidFill>
                    <a:schemeClr val="lt1"/>
                  </a:solidFill>
                  <a:latin typeface="Arial"/>
                  <a:ea typeface="Arial"/>
                  <a:cs typeface="Arial"/>
                  <a:sym typeface="Arial"/>
                </a:rPr>
                <a:t>Segunda Etapa</a:t>
              </a:r>
              <a:endParaRPr b="1" i="0" sz="1200" u="none" cap="none" strike="noStrike">
                <a:solidFill>
                  <a:schemeClr val="lt1"/>
                </a:solidFill>
                <a:latin typeface="Arial"/>
                <a:ea typeface="Arial"/>
                <a:cs typeface="Arial"/>
                <a:sym typeface="Arial"/>
              </a:endParaRPr>
            </a:p>
          </p:txBody>
        </p:sp>
        <p:sp>
          <p:nvSpPr>
            <p:cNvPr id="114" name="Google Shape;114;p3"/>
            <p:cNvSpPr/>
            <p:nvPr/>
          </p:nvSpPr>
          <p:spPr>
            <a:xfrm rot="5400000">
              <a:off x="3976628" y="-2097785"/>
              <a:ext cx="761898" cy="7074143"/>
            </a:xfrm>
            <a:prstGeom prst="round2SameRect">
              <a:avLst>
                <a:gd fmla="val 16667" name="adj1"/>
                <a:gd fmla="val 0" name="adj2"/>
              </a:avLst>
            </a:prstGeom>
            <a:solidFill>
              <a:schemeClr val="lt1">
                <a:alpha val="89803"/>
              </a:schemeClr>
            </a:solidFill>
            <a:ln cap="flat" cmpd="sng" w="25400">
              <a:solidFill>
                <a:srgbClr val="599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
            <p:cNvSpPr txBox="1"/>
            <p:nvPr/>
          </p:nvSpPr>
          <p:spPr>
            <a:xfrm>
              <a:off x="820506" y="1095530"/>
              <a:ext cx="7036950" cy="687512"/>
            </a:xfrm>
            <a:prstGeom prst="rect">
              <a:avLst/>
            </a:prstGeom>
            <a:noFill/>
            <a:ln>
              <a:noFill/>
            </a:ln>
          </p:spPr>
          <p:txBody>
            <a:bodyPr anchorCtr="0" anchor="ctr" bIns="10150" lIns="113775" spcFirstLastPara="1" rIns="10150" wrap="square" tIns="10150">
              <a:noAutofit/>
            </a:bodyPr>
            <a:lstStyle/>
            <a:p>
              <a:pPr indent="-171450" lvl="1" marL="171450" marR="0" rtl="0" algn="l">
                <a:lnSpc>
                  <a:spcPct val="90000"/>
                </a:lnSpc>
                <a:spcBef>
                  <a:spcPts val="0"/>
                </a:spcBef>
                <a:spcAft>
                  <a:spcPts val="0"/>
                </a:spcAft>
                <a:buClr>
                  <a:srgbClr val="000000"/>
                </a:buClr>
                <a:buSzPts val="1600"/>
                <a:buFont typeface="Arial"/>
                <a:buChar char="••"/>
              </a:pPr>
              <a:r>
                <a:rPr b="0" i="0" lang="es-MX" sz="1600" u="none" cap="none" strike="noStrike">
                  <a:solidFill>
                    <a:srgbClr val="000000"/>
                  </a:solidFill>
                  <a:latin typeface="Arial"/>
                  <a:ea typeface="Arial"/>
                  <a:cs typeface="Arial"/>
                  <a:sym typeface="Arial"/>
                </a:rPr>
                <a:t>Incorporación de los turnos restantes:  TNA/TNB/SADOFE.</a:t>
              </a:r>
              <a:endParaRPr/>
            </a:p>
          </p:txBody>
        </p:sp>
        <p:sp>
          <p:nvSpPr>
            <p:cNvPr id="116" name="Google Shape;116;p3"/>
            <p:cNvSpPr/>
            <p:nvPr/>
          </p:nvSpPr>
          <p:spPr>
            <a:xfrm rot="5400000">
              <a:off x="-175822" y="2290046"/>
              <a:ext cx="1172151" cy="820506"/>
            </a:xfrm>
            <a:prstGeom prst="chevron">
              <a:avLst>
                <a:gd fmla="val 50000" name="adj"/>
              </a:avLst>
            </a:prstGeom>
            <a:solidFill>
              <a:srgbClr val="599BD5"/>
            </a:solidFill>
            <a:ln cap="flat" cmpd="sng" w="25400">
              <a:solidFill>
                <a:srgbClr val="599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3"/>
            <p:cNvSpPr txBox="1"/>
            <p:nvPr/>
          </p:nvSpPr>
          <p:spPr>
            <a:xfrm>
              <a:off x="1" y="2524476"/>
              <a:ext cx="820506" cy="351645"/>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None/>
              </a:pPr>
              <a:r>
                <a:rPr b="1" i="0" lang="es-MX" sz="1200" u="none" cap="none" strike="noStrike">
                  <a:solidFill>
                    <a:schemeClr val="lt1"/>
                  </a:solidFill>
                  <a:latin typeface="Arial"/>
                  <a:ea typeface="Arial"/>
                  <a:cs typeface="Arial"/>
                  <a:sym typeface="Arial"/>
                </a:rPr>
                <a:t>Tercera Etapa</a:t>
              </a:r>
              <a:endParaRPr b="1" i="0" sz="1200" u="none" cap="none" strike="noStrike">
                <a:solidFill>
                  <a:schemeClr val="lt1"/>
                </a:solidFill>
                <a:latin typeface="Arial"/>
                <a:ea typeface="Arial"/>
                <a:cs typeface="Arial"/>
                <a:sym typeface="Arial"/>
              </a:endParaRPr>
            </a:p>
          </p:txBody>
        </p:sp>
        <p:sp>
          <p:nvSpPr>
            <p:cNvPr id="118" name="Google Shape;118;p3"/>
            <p:cNvSpPr/>
            <p:nvPr/>
          </p:nvSpPr>
          <p:spPr>
            <a:xfrm rot="5400000">
              <a:off x="3976628" y="-1041898"/>
              <a:ext cx="761898" cy="7074143"/>
            </a:xfrm>
            <a:prstGeom prst="round2SameRect">
              <a:avLst>
                <a:gd fmla="val 16667" name="adj1"/>
                <a:gd fmla="val 0" name="adj2"/>
              </a:avLst>
            </a:prstGeom>
            <a:solidFill>
              <a:schemeClr val="lt1">
                <a:alpha val="89803"/>
              </a:schemeClr>
            </a:solidFill>
            <a:ln cap="flat" cmpd="sng" w="25400">
              <a:solidFill>
                <a:srgbClr val="599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
            <p:cNvSpPr txBox="1"/>
            <p:nvPr/>
          </p:nvSpPr>
          <p:spPr>
            <a:xfrm>
              <a:off x="820506" y="2151417"/>
              <a:ext cx="7036950" cy="687512"/>
            </a:xfrm>
            <a:prstGeom prst="rect">
              <a:avLst/>
            </a:prstGeom>
            <a:noFill/>
            <a:ln>
              <a:noFill/>
            </a:ln>
          </p:spPr>
          <p:txBody>
            <a:bodyPr anchorCtr="0" anchor="ctr" bIns="10150" lIns="113775" spcFirstLastPara="1" rIns="10150" wrap="square" tIns="10150">
              <a:noAutofit/>
            </a:bodyPr>
            <a:lstStyle/>
            <a:p>
              <a:pPr indent="-171450" lvl="1" marL="171450" marR="0" rtl="0" algn="l">
                <a:lnSpc>
                  <a:spcPct val="90000"/>
                </a:lnSpc>
                <a:spcBef>
                  <a:spcPts val="0"/>
                </a:spcBef>
                <a:spcAft>
                  <a:spcPts val="0"/>
                </a:spcAft>
                <a:buClr>
                  <a:srgbClr val="000000"/>
                </a:buClr>
                <a:buSzPts val="1600"/>
                <a:buFont typeface="Arial"/>
                <a:buChar char="••"/>
              </a:pPr>
              <a:r>
                <a:rPr b="0" i="0" lang="es-MX" sz="1600" u="none" cap="none" strike="noStrike">
                  <a:solidFill>
                    <a:srgbClr val="000000"/>
                  </a:solidFill>
                  <a:latin typeface="Arial"/>
                  <a:ea typeface="Arial"/>
                  <a:cs typeface="Arial"/>
                  <a:sym typeface="Arial"/>
                </a:rPr>
                <a:t>Valorización de la herramienta mediante su uso cotidiano.</a:t>
              </a:r>
              <a:endParaRPr/>
            </a:p>
          </p:txBody>
        </p:sp>
        <p:sp>
          <p:nvSpPr>
            <p:cNvPr id="120" name="Google Shape;120;p3"/>
            <p:cNvSpPr/>
            <p:nvPr/>
          </p:nvSpPr>
          <p:spPr>
            <a:xfrm rot="5400000">
              <a:off x="-175822" y="3345934"/>
              <a:ext cx="1172151" cy="820506"/>
            </a:xfrm>
            <a:prstGeom prst="chevron">
              <a:avLst>
                <a:gd fmla="val 50000" name="adj"/>
              </a:avLst>
            </a:prstGeom>
            <a:solidFill>
              <a:srgbClr val="599BD5"/>
            </a:solidFill>
            <a:ln cap="flat" cmpd="sng" w="25400">
              <a:solidFill>
                <a:srgbClr val="599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3"/>
            <p:cNvSpPr txBox="1"/>
            <p:nvPr/>
          </p:nvSpPr>
          <p:spPr>
            <a:xfrm>
              <a:off x="1" y="3580364"/>
              <a:ext cx="820506" cy="351645"/>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None/>
              </a:pPr>
              <a:r>
                <a:rPr b="1" i="0" lang="es-MX" sz="1200" u="none" cap="none" strike="noStrike">
                  <a:solidFill>
                    <a:schemeClr val="lt1"/>
                  </a:solidFill>
                  <a:latin typeface="Arial"/>
                  <a:ea typeface="Arial"/>
                  <a:cs typeface="Arial"/>
                  <a:sym typeface="Arial"/>
                </a:rPr>
                <a:t>Cuarta Etapa</a:t>
              </a:r>
              <a:endParaRPr b="1" i="0" sz="1200" u="none" cap="none" strike="noStrike">
                <a:solidFill>
                  <a:schemeClr val="lt1"/>
                </a:solidFill>
                <a:latin typeface="Arial"/>
                <a:ea typeface="Arial"/>
                <a:cs typeface="Arial"/>
                <a:sym typeface="Arial"/>
              </a:endParaRPr>
            </a:p>
          </p:txBody>
        </p:sp>
        <p:sp>
          <p:nvSpPr>
            <p:cNvPr id="122" name="Google Shape;122;p3"/>
            <p:cNvSpPr/>
            <p:nvPr/>
          </p:nvSpPr>
          <p:spPr>
            <a:xfrm rot="5400000">
              <a:off x="3976628" y="13988"/>
              <a:ext cx="761898" cy="7074143"/>
            </a:xfrm>
            <a:prstGeom prst="round2SameRect">
              <a:avLst>
                <a:gd fmla="val 16667" name="adj1"/>
                <a:gd fmla="val 0" name="adj2"/>
              </a:avLst>
            </a:prstGeom>
            <a:solidFill>
              <a:schemeClr val="lt1">
                <a:alpha val="89803"/>
              </a:schemeClr>
            </a:solidFill>
            <a:ln cap="flat" cmpd="sng" w="25400">
              <a:solidFill>
                <a:srgbClr val="599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
            <p:cNvSpPr txBox="1"/>
            <p:nvPr/>
          </p:nvSpPr>
          <p:spPr>
            <a:xfrm>
              <a:off x="820506" y="3207304"/>
              <a:ext cx="7036950" cy="687512"/>
            </a:xfrm>
            <a:prstGeom prst="rect">
              <a:avLst/>
            </a:prstGeom>
            <a:noFill/>
            <a:ln>
              <a:noFill/>
            </a:ln>
          </p:spPr>
          <p:txBody>
            <a:bodyPr anchorCtr="0" anchor="ctr" bIns="10150" lIns="113775" spcFirstLastPara="1" rIns="10150" wrap="square" tIns="10150">
              <a:noAutofit/>
            </a:bodyPr>
            <a:lstStyle/>
            <a:p>
              <a:pPr indent="-171450" lvl="1" marL="171450" marR="0" rtl="0" algn="l">
                <a:lnSpc>
                  <a:spcPct val="90000"/>
                </a:lnSpc>
                <a:spcBef>
                  <a:spcPts val="0"/>
                </a:spcBef>
                <a:spcAft>
                  <a:spcPts val="0"/>
                </a:spcAft>
                <a:buClr>
                  <a:srgbClr val="000000"/>
                </a:buClr>
                <a:buSzPts val="1600"/>
                <a:buFont typeface="Arial"/>
                <a:buChar char="••"/>
              </a:pPr>
              <a:r>
                <a:rPr b="0" i="0" lang="es-MX" sz="1600" u="none" cap="none" strike="noStrike">
                  <a:solidFill>
                    <a:srgbClr val="000000"/>
                  </a:solidFill>
                  <a:latin typeface="Arial"/>
                  <a:ea typeface="Arial"/>
                  <a:cs typeface="Arial"/>
                  <a:sym typeface="Arial"/>
                </a:rPr>
                <a:t>Disminución en la continuidad  del uso.</a:t>
              </a:r>
              <a:endParaRPr b="0" i="0" sz="1600" u="none" cap="none" strike="noStrike">
                <a:solidFill>
                  <a:srgbClr val="000000"/>
                </a:solidFill>
                <a:latin typeface="Arial"/>
                <a:ea typeface="Arial"/>
                <a:cs typeface="Arial"/>
                <a:sym typeface="Arial"/>
              </a:endParaRPr>
            </a:p>
          </p:txBody>
        </p:sp>
        <p:sp>
          <p:nvSpPr>
            <p:cNvPr id="124" name="Google Shape;124;p3"/>
            <p:cNvSpPr/>
            <p:nvPr/>
          </p:nvSpPr>
          <p:spPr>
            <a:xfrm rot="5400000">
              <a:off x="-175822" y="4401821"/>
              <a:ext cx="1172151" cy="820506"/>
            </a:xfrm>
            <a:prstGeom prst="chevron">
              <a:avLst>
                <a:gd fmla="val 50000" name="adj"/>
              </a:avLst>
            </a:prstGeom>
            <a:solidFill>
              <a:srgbClr val="599BD5"/>
            </a:solidFill>
            <a:ln cap="flat" cmpd="sng" w="25400">
              <a:solidFill>
                <a:srgbClr val="599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3"/>
            <p:cNvSpPr txBox="1"/>
            <p:nvPr/>
          </p:nvSpPr>
          <p:spPr>
            <a:xfrm>
              <a:off x="1" y="4636251"/>
              <a:ext cx="820506" cy="351645"/>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None/>
              </a:pPr>
              <a:r>
                <a:rPr b="1" i="0" lang="es-MX" sz="1200" u="none" cap="none" strike="noStrike">
                  <a:solidFill>
                    <a:schemeClr val="lt1"/>
                  </a:solidFill>
                  <a:latin typeface="Arial"/>
                  <a:ea typeface="Arial"/>
                  <a:cs typeface="Arial"/>
                  <a:sym typeface="Arial"/>
                </a:rPr>
                <a:t>Quinta Etapa</a:t>
              </a:r>
              <a:endParaRPr b="1" i="0" sz="1200" u="none" cap="none" strike="noStrike">
                <a:solidFill>
                  <a:schemeClr val="lt1"/>
                </a:solidFill>
                <a:latin typeface="Arial"/>
                <a:ea typeface="Arial"/>
                <a:cs typeface="Arial"/>
                <a:sym typeface="Arial"/>
              </a:endParaRPr>
            </a:p>
          </p:txBody>
        </p:sp>
        <p:sp>
          <p:nvSpPr>
            <p:cNvPr id="126" name="Google Shape;126;p3"/>
            <p:cNvSpPr/>
            <p:nvPr/>
          </p:nvSpPr>
          <p:spPr>
            <a:xfrm rot="5400000">
              <a:off x="3976628" y="1069875"/>
              <a:ext cx="761898" cy="7074143"/>
            </a:xfrm>
            <a:prstGeom prst="round2SameRect">
              <a:avLst>
                <a:gd fmla="val 16667" name="adj1"/>
                <a:gd fmla="val 0" name="adj2"/>
              </a:avLst>
            </a:prstGeom>
            <a:solidFill>
              <a:schemeClr val="lt1">
                <a:alpha val="89803"/>
              </a:schemeClr>
            </a:solidFill>
            <a:ln cap="flat" cmpd="sng" w="25400">
              <a:solidFill>
                <a:srgbClr val="599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
            <p:cNvSpPr txBox="1"/>
            <p:nvPr/>
          </p:nvSpPr>
          <p:spPr>
            <a:xfrm>
              <a:off x="820506" y="4263191"/>
              <a:ext cx="7036950" cy="687512"/>
            </a:xfrm>
            <a:prstGeom prst="rect">
              <a:avLst/>
            </a:prstGeom>
            <a:noFill/>
            <a:ln>
              <a:noFill/>
            </a:ln>
          </p:spPr>
          <p:txBody>
            <a:bodyPr anchorCtr="0" anchor="ctr" bIns="10150" lIns="113775" spcFirstLastPara="1" rIns="10150" wrap="square" tIns="10150">
              <a:noAutofit/>
            </a:bodyPr>
            <a:lstStyle/>
            <a:p>
              <a:pPr indent="-171450" lvl="1" marL="171450" marR="0" rtl="0" algn="l">
                <a:lnSpc>
                  <a:spcPct val="90000"/>
                </a:lnSpc>
                <a:spcBef>
                  <a:spcPts val="0"/>
                </a:spcBef>
                <a:spcAft>
                  <a:spcPts val="0"/>
                </a:spcAft>
                <a:buClr>
                  <a:srgbClr val="000000"/>
                </a:buClr>
                <a:buSzPts val="1600"/>
                <a:buFont typeface="Arial"/>
                <a:buChar char="••"/>
              </a:pPr>
              <a:r>
                <a:rPr b="0" i="0" lang="es-MX" sz="1600" u="none" cap="none" strike="noStrike">
                  <a:solidFill>
                    <a:srgbClr val="000000"/>
                  </a:solidFill>
                  <a:latin typeface="Arial"/>
                  <a:ea typeface="Arial"/>
                  <a:cs typeface="Arial"/>
                  <a:sym typeface="Arial"/>
                </a:rPr>
                <a:t>Evaluación  de la efectividad de la herramienta para la comunicación</a:t>
              </a:r>
              <a:r>
                <a:rPr b="0" i="0" lang="es-MX"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128" name="Google Shape;128;p3"/>
          <p:cNvSpPr/>
          <p:nvPr/>
        </p:nvSpPr>
        <p:spPr>
          <a:xfrm>
            <a:off x="8382000" y="3227103"/>
            <a:ext cx="3581400" cy="3398520"/>
          </a:xfrm>
          <a:prstGeom prst="leftArrowCallout">
            <a:avLst>
              <a:gd fmla="val 8857" name="adj1"/>
              <a:gd fmla="val 9813" name="adj2"/>
              <a:gd fmla="val 25000" name="adj3"/>
              <a:gd fmla="val 64977" name="adj4"/>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s-MX" sz="1800" u="none" cap="none" strike="noStrike">
                <a:solidFill>
                  <a:schemeClr val="lt1"/>
                </a:solidFill>
                <a:latin typeface="Arial"/>
                <a:ea typeface="Arial"/>
                <a:cs typeface="Arial"/>
                <a:sym typeface="Arial"/>
              </a:rPr>
              <a:t>Sexta etapa</a:t>
            </a:r>
            <a:endParaRPr/>
          </a:p>
          <a:p>
            <a:pPr indent="0" lvl="0" marL="0" marR="0" rtl="0" algn="ctr">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rPr b="0" i="0" lang="es-MX" sz="1800" u="none" cap="none" strike="noStrike">
                <a:solidFill>
                  <a:schemeClr val="lt1"/>
                </a:solidFill>
                <a:latin typeface="Arial"/>
                <a:ea typeface="Arial"/>
                <a:cs typeface="Arial"/>
                <a:sym typeface="Arial"/>
              </a:rPr>
              <a:t>Trabajo de investigación con relevamiento de datos para identificar las nuevas variables  que se deben incluir, para fortalecer la </a:t>
            </a:r>
            <a:r>
              <a:rPr b="1" i="1" lang="es-MX" sz="1800" u="none" cap="none" strike="noStrike">
                <a:solidFill>
                  <a:schemeClr val="lt1"/>
                </a:solidFill>
                <a:latin typeface="Arial"/>
                <a:ea typeface="Arial"/>
                <a:cs typeface="Arial"/>
                <a:sym typeface="Arial"/>
              </a:rPr>
              <a:t>COMUNICACIÓN</a:t>
            </a:r>
            <a:r>
              <a:rPr b="0" i="0" lang="es-MX" sz="1800" u="none" cap="none" strike="noStrike">
                <a:solidFill>
                  <a:schemeClr val="lt1"/>
                </a:solidFill>
                <a:latin typeface="Arial"/>
                <a:ea typeface="Arial"/>
                <a:cs typeface="Arial"/>
                <a:sym typeface="Arial"/>
              </a:rPr>
              <a:t> entre los gestores. </a:t>
            </a:r>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29" name="Google Shape;129;p3"/>
          <p:cNvPicPr preferRelativeResize="0"/>
          <p:nvPr/>
        </p:nvPicPr>
        <p:blipFill rotWithShape="1">
          <a:blip r:embed="rId4">
            <a:alphaModFix/>
          </a:blip>
          <a:srcRect b="0" l="0" r="0" t="0"/>
          <a:stretch/>
        </p:blipFill>
        <p:spPr>
          <a:xfrm>
            <a:off x="9892898" y="770037"/>
            <a:ext cx="1950720" cy="170688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250"/>
                                  </p:stCondLst>
                                  <p:childTnLst>
                                    <p:set>
                                      <p:cBhvr>
                                        <p:cTn dur="1" fill="hold">
                                          <p:stCondLst>
                                            <p:cond delay="0"/>
                                          </p:stCondLst>
                                        </p:cTn>
                                        <p:tgtEl>
                                          <p:spTgt spid="104"/>
                                        </p:tgtEl>
                                        <p:attrNameLst>
                                          <p:attrName>style.visibility</p:attrName>
                                        </p:attrNameLst>
                                      </p:cBhvr>
                                      <p:to>
                                        <p:strVal val="visible"/>
                                      </p:to>
                                    </p:set>
                                    <p:anim calcmode="lin" valueType="num">
                                      <p:cBhvr additive="base">
                                        <p:cTn dur="500"/>
                                        <p:tgtEl>
                                          <p:spTgt spid="104"/>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250"/>
                                  </p:stCondLst>
                                  <p:childTnLst>
                                    <p:set>
                                      <p:cBhvr>
                                        <p:cTn dur="1" fill="hold">
                                          <p:stCondLst>
                                            <p:cond delay="0"/>
                                          </p:stCondLst>
                                        </p:cTn>
                                        <p:tgtEl>
                                          <p:spTgt spid="105"/>
                                        </p:tgtEl>
                                        <p:attrNameLst>
                                          <p:attrName>style.visibility</p:attrName>
                                        </p:attrNameLst>
                                      </p:cBhvr>
                                      <p:to>
                                        <p:strVal val="visible"/>
                                      </p:to>
                                    </p:set>
                                    <p:animEffect filter="fade" transition="in">
                                      <p:cBhvr>
                                        <p:cTn dur="500"/>
                                        <p:tgtEl>
                                          <p:spTgt spid="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4095"/>
        </a:solidFill>
      </p:bgPr>
    </p:bg>
    <p:spTree>
      <p:nvGrpSpPr>
        <p:cNvPr id="133" name="Shape 133"/>
        <p:cNvGrpSpPr/>
        <p:nvPr/>
      </p:nvGrpSpPr>
      <p:grpSpPr>
        <a:xfrm>
          <a:off x="0" y="0"/>
          <a:ext cx="0" cy="0"/>
          <a:chOff x="0" y="0"/>
          <a:chExt cx="0" cy="0"/>
        </a:xfrm>
      </p:grpSpPr>
      <p:sp>
        <p:nvSpPr>
          <p:cNvPr id="134" name="Google Shape;134;p4"/>
          <p:cNvSpPr txBox="1"/>
          <p:nvPr/>
        </p:nvSpPr>
        <p:spPr>
          <a:xfrm>
            <a:off x="3761260" y="170111"/>
            <a:ext cx="4715990" cy="4616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767171"/>
              </a:buClr>
              <a:buSzPts val="3200"/>
              <a:buFont typeface="Open Sans"/>
              <a:buNone/>
            </a:pPr>
            <a:r>
              <a:rPr b="1" i="0" lang="es-MX" sz="2400" u="none" cap="none" strike="noStrike">
                <a:solidFill>
                  <a:srgbClr val="FFFFFF"/>
                </a:solidFill>
                <a:latin typeface="Encode Sans"/>
                <a:ea typeface="Encode Sans"/>
                <a:cs typeface="Encode Sans"/>
                <a:sym typeface="Encode Sans"/>
              </a:rPr>
              <a:t>Objetivos específicos</a:t>
            </a:r>
            <a:endParaRPr b="1" i="0" sz="2400" u="none" cap="none" strike="noStrike">
              <a:solidFill>
                <a:srgbClr val="FFFFFF"/>
              </a:solidFill>
              <a:latin typeface="Encode Sans"/>
              <a:ea typeface="Encode Sans"/>
              <a:cs typeface="Encode Sans"/>
              <a:sym typeface="Encode Sans"/>
            </a:endParaRPr>
          </a:p>
        </p:txBody>
      </p:sp>
      <p:sp>
        <p:nvSpPr>
          <p:cNvPr id="135" name="Google Shape;135;p4"/>
          <p:cNvSpPr/>
          <p:nvPr/>
        </p:nvSpPr>
        <p:spPr>
          <a:xfrm>
            <a:off x="5124450" y="631735"/>
            <a:ext cx="1981200" cy="45719"/>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id="136" name="Google Shape;136;p4"/>
          <p:cNvPicPr preferRelativeResize="0"/>
          <p:nvPr/>
        </p:nvPicPr>
        <p:blipFill rotWithShape="1">
          <a:blip r:embed="rId3">
            <a:alphaModFix/>
          </a:blip>
          <a:srcRect b="0" l="0" r="0" t="0"/>
          <a:stretch/>
        </p:blipFill>
        <p:spPr>
          <a:xfrm>
            <a:off x="487350" y="422875"/>
            <a:ext cx="1193501" cy="694325"/>
          </a:xfrm>
          <a:prstGeom prst="rect">
            <a:avLst/>
          </a:prstGeom>
          <a:noFill/>
          <a:ln>
            <a:noFill/>
          </a:ln>
        </p:spPr>
      </p:pic>
      <p:sp>
        <p:nvSpPr>
          <p:cNvPr id="137" name="Google Shape;137;p4"/>
          <p:cNvSpPr/>
          <p:nvPr/>
        </p:nvSpPr>
        <p:spPr>
          <a:xfrm>
            <a:off x="365761" y="4343400"/>
            <a:ext cx="3806190" cy="2225040"/>
          </a:xfrm>
          <a:prstGeom prst="ellipse">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s-MX" sz="1400" u="none" cap="none" strike="noStrike">
                <a:solidFill>
                  <a:srgbClr val="FFFFFF"/>
                </a:solidFill>
                <a:latin typeface="Arial"/>
                <a:ea typeface="Arial"/>
                <a:cs typeface="Arial"/>
                <a:sym typeface="Arial"/>
              </a:rPr>
              <a:t>Fundamentar la   importancia del uso de la herramienta en la gestión de enfermería.</a:t>
            </a:r>
            <a:endParaRPr b="1" i="0" sz="1400" u="none" cap="none" strike="noStrike">
              <a:solidFill>
                <a:srgbClr val="FFFFFF"/>
              </a:solidFill>
              <a:latin typeface="Arial"/>
              <a:ea typeface="Arial"/>
              <a:cs typeface="Arial"/>
              <a:sym typeface="Arial"/>
            </a:endParaRPr>
          </a:p>
        </p:txBody>
      </p:sp>
      <p:sp>
        <p:nvSpPr>
          <p:cNvPr id="138" name="Google Shape;138;p4"/>
          <p:cNvSpPr/>
          <p:nvPr/>
        </p:nvSpPr>
        <p:spPr>
          <a:xfrm>
            <a:off x="8229599" y="4343400"/>
            <a:ext cx="3539489" cy="2095500"/>
          </a:xfrm>
          <a:prstGeom prst="ellipse">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s-MX" sz="1400" u="none" cap="none" strike="noStrike">
                <a:solidFill>
                  <a:srgbClr val="FFFFFF"/>
                </a:solidFill>
                <a:latin typeface="Arial"/>
                <a:ea typeface="Arial"/>
                <a:cs typeface="Arial"/>
                <a:sym typeface="Arial"/>
              </a:rPr>
              <a:t>Determinar los motivos que justifican la realización  de la herramienta y la no realización de la misma</a:t>
            </a:r>
            <a:r>
              <a:rPr b="0" i="0" lang="es-MX" sz="1700" u="none" cap="none" strike="noStrike">
                <a:solidFill>
                  <a:srgbClr val="FFFFFF"/>
                </a:solidFill>
                <a:latin typeface="Arial"/>
                <a:ea typeface="Arial"/>
                <a:cs typeface="Arial"/>
                <a:sym typeface="Arial"/>
              </a:rPr>
              <a:t>.</a:t>
            </a:r>
            <a:endParaRPr b="0" i="0" sz="1700" u="none" cap="none" strike="noStrike">
              <a:solidFill>
                <a:srgbClr val="FFFFFF"/>
              </a:solidFill>
              <a:latin typeface="Arial"/>
              <a:ea typeface="Arial"/>
              <a:cs typeface="Arial"/>
              <a:sym typeface="Arial"/>
            </a:endParaRPr>
          </a:p>
        </p:txBody>
      </p:sp>
      <p:sp>
        <p:nvSpPr>
          <p:cNvPr id="139" name="Google Shape;139;p4"/>
          <p:cNvSpPr/>
          <p:nvPr/>
        </p:nvSpPr>
        <p:spPr>
          <a:xfrm>
            <a:off x="4457897" y="880364"/>
            <a:ext cx="3314305" cy="1859391"/>
          </a:xfrm>
          <a:prstGeom prst="ellipse">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s-MX" sz="1400" u="none" cap="none" strike="noStrike">
                <a:solidFill>
                  <a:srgbClr val="FFFFFF"/>
                </a:solidFill>
                <a:latin typeface="Arial"/>
                <a:ea typeface="Arial"/>
                <a:cs typeface="Arial"/>
                <a:sym typeface="Arial"/>
              </a:rPr>
              <a:t>Evaluar los aspectos positivos en la comunicación con el uso de la herramienta.</a:t>
            </a:r>
            <a:endParaRPr b="0" i="0" sz="1400" u="none" cap="none" strike="noStrike">
              <a:solidFill>
                <a:srgbClr val="FFFFFF"/>
              </a:solidFill>
              <a:latin typeface="Arial"/>
              <a:ea typeface="Arial"/>
              <a:cs typeface="Arial"/>
              <a:sym typeface="Arial"/>
            </a:endParaRPr>
          </a:p>
        </p:txBody>
      </p:sp>
      <p:sp>
        <p:nvSpPr>
          <p:cNvPr id="140" name="Google Shape;140;p4"/>
          <p:cNvSpPr/>
          <p:nvPr/>
        </p:nvSpPr>
        <p:spPr>
          <a:xfrm rot="-2442203">
            <a:off x="9126014" y="490446"/>
            <a:ext cx="1726970" cy="3915538"/>
          </a:xfrm>
          <a:prstGeom prst="curvedLeftArrow">
            <a:avLst>
              <a:gd fmla="val 25000" name="adj1"/>
              <a:gd fmla="val 50000" name="adj2"/>
              <a:gd fmla="val 25000" name="adj3"/>
            </a:avLst>
          </a:prstGeom>
          <a:solidFill>
            <a:schemeClr val="accen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4"/>
          <p:cNvSpPr/>
          <p:nvPr/>
        </p:nvSpPr>
        <p:spPr>
          <a:xfrm rot="5400000">
            <a:off x="5475487" y="4103889"/>
            <a:ext cx="1183876" cy="4019548"/>
          </a:xfrm>
          <a:prstGeom prst="curvedLeftArrow">
            <a:avLst>
              <a:gd fmla="val 25000" name="adj1"/>
              <a:gd fmla="val 50000" name="adj2"/>
              <a:gd fmla="val 48189" name="adj3"/>
            </a:avLst>
          </a:prstGeom>
          <a:solidFill>
            <a:schemeClr val="accen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4"/>
          <p:cNvSpPr/>
          <p:nvPr/>
        </p:nvSpPr>
        <p:spPr>
          <a:xfrm rot="-2654753">
            <a:off x="558116" y="1418052"/>
            <a:ext cx="3823080" cy="1730913"/>
          </a:xfrm>
          <a:prstGeom prst="curvedDownArrow">
            <a:avLst>
              <a:gd fmla="val 25000" name="adj1"/>
              <a:gd fmla="val 50000" name="adj2"/>
              <a:gd fmla="val 25000" name="adj3"/>
            </a:avLst>
          </a:prstGeom>
          <a:solidFill>
            <a:schemeClr val="accen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 comunicación — Cuaderno de Cultura Científica" id="143" name="Google Shape;143;p4"/>
          <p:cNvPicPr preferRelativeResize="0"/>
          <p:nvPr/>
        </p:nvPicPr>
        <p:blipFill rotWithShape="1">
          <a:blip r:embed="rId4">
            <a:alphaModFix/>
          </a:blip>
          <a:srcRect b="0" l="0" r="0" t="0"/>
          <a:stretch/>
        </p:blipFill>
        <p:spPr>
          <a:xfrm>
            <a:off x="4057651" y="2639553"/>
            <a:ext cx="4171948" cy="2528201"/>
          </a:xfrm>
          <a:prstGeom prst="rect">
            <a:avLst/>
          </a:prstGeom>
          <a:noFill/>
          <a:ln>
            <a:noFill/>
          </a:ln>
        </p:spPr>
      </p:pic>
      <p:sp>
        <p:nvSpPr>
          <p:cNvPr id="144" name="Google Shape;144;p4"/>
          <p:cNvSpPr txBox="1"/>
          <p:nvPr/>
        </p:nvSpPr>
        <p:spPr>
          <a:xfrm>
            <a:off x="4728801" y="3314700"/>
            <a:ext cx="2738799" cy="4616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767171"/>
              </a:buClr>
              <a:buSzPts val="3200"/>
              <a:buFont typeface="Open Sans"/>
              <a:buNone/>
            </a:pPr>
            <a:r>
              <a:rPr b="1" i="1" lang="es-MX" sz="2400">
                <a:solidFill>
                  <a:schemeClr val="dk1"/>
                </a:solidFill>
                <a:latin typeface="Encode Sans"/>
                <a:ea typeface="Encode Sans"/>
                <a:cs typeface="Encode Sans"/>
                <a:sym typeface="Encode Sans"/>
              </a:rPr>
              <a:t>COMUNICACIÓN</a:t>
            </a:r>
            <a:endParaRPr b="1" i="1" sz="2400" u="none" cap="none" strike="noStrike">
              <a:solidFill>
                <a:schemeClr val="dk1"/>
              </a:solidFill>
              <a:latin typeface="Encode Sans"/>
              <a:ea typeface="Encode Sans"/>
              <a:cs typeface="Encode Sans"/>
              <a:sym typeface="Encode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250"/>
                                  </p:stCondLst>
                                  <p:childTnLst>
                                    <p:set>
                                      <p:cBhvr>
                                        <p:cTn dur="1" fill="hold">
                                          <p:stCondLst>
                                            <p:cond delay="0"/>
                                          </p:stCondLst>
                                        </p:cTn>
                                        <p:tgtEl>
                                          <p:spTgt spid="134"/>
                                        </p:tgtEl>
                                        <p:attrNameLst>
                                          <p:attrName>style.visibility</p:attrName>
                                        </p:attrNameLst>
                                      </p:cBhvr>
                                      <p:to>
                                        <p:strVal val="visible"/>
                                      </p:to>
                                    </p:set>
                                    <p:anim calcmode="lin" valueType="num">
                                      <p:cBhvr additive="base">
                                        <p:cTn dur="500"/>
                                        <p:tgtEl>
                                          <p:spTgt spid="134"/>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250"/>
                                  </p:stCondLst>
                                  <p:childTnLst>
                                    <p:set>
                                      <p:cBhvr>
                                        <p:cTn dur="1" fill="hold">
                                          <p:stCondLst>
                                            <p:cond delay="0"/>
                                          </p:stCondLst>
                                        </p:cTn>
                                        <p:tgtEl>
                                          <p:spTgt spid="135"/>
                                        </p:tgtEl>
                                        <p:attrNameLst>
                                          <p:attrName>style.visibility</p:attrName>
                                        </p:attrNameLst>
                                      </p:cBhvr>
                                      <p:to>
                                        <p:strVal val="visible"/>
                                      </p:to>
                                    </p:set>
                                    <p:animEffect filter="fade" transition="in">
                                      <p:cBhvr>
                                        <p:cTn dur="500"/>
                                        <p:tgtEl>
                                          <p:spTgt spid="135"/>
                                        </p:tgtEl>
                                      </p:cBhvr>
                                    </p:animEffect>
                                  </p:childTnLst>
                                </p:cTn>
                              </p:par>
                              <p:par>
                                <p:cTn fill="hold" nodeType="withEffect" presetClass="entr" presetID="2" presetSubtype="1">
                                  <p:stCondLst>
                                    <p:cond delay="250"/>
                                  </p:stCondLst>
                                  <p:childTnLst>
                                    <p:set>
                                      <p:cBhvr>
                                        <p:cTn dur="1" fill="hold">
                                          <p:stCondLst>
                                            <p:cond delay="0"/>
                                          </p:stCondLst>
                                        </p:cTn>
                                        <p:tgtEl>
                                          <p:spTgt spid="144"/>
                                        </p:tgtEl>
                                        <p:attrNameLst>
                                          <p:attrName>style.visibility</p:attrName>
                                        </p:attrNameLst>
                                      </p:cBhvr>
                                      <p:to>
                                        <p:strVal val="visible"/>
                                      </p:to>
                                    </p:set>
                                    <p:anim calcmode="lin" valueType="num">
                                      <p:cBhvr additive="base">
                                        <p:cTn dur="500"/>
                                        <p:tgtEl>
                                          <p:spTgt spid="14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4095"/>
        </a:solidFill>
      </p:bgPr>
    </p:bg>
    <p:spTree>
      <p:nvGrpSpPr>
        <p:cNvPr id="148" name="Shape 148"/>
        <p:cNvGrpSpPr/>
        <p:nvPr/>
      </p:nvGrpSpPr>
      <p:grpSpPr>
        <a:xfrm>
          <a:off x="0" y="0"/>
          <a:ext cx="0" cy="0"/>
          <a:chOff x="0" y="0"/>
          <a:chExt cx="0" cy="0"/>
        </a:xfrm>
      </p:grpSpPr>
      <p:sp>
        <p:nvSpPr>
          <p:cNvPr id="149" name="Google Shape;149;p5"/>
          <p:cNvSpPr txBox="1"/>
          <p:nvPr/>
        </p:nvSpPr>
        <p:spPr>
          <a:xfrm>
            <a:off x="5527786" y="450773"/>
            <a:ext cx="3963937" cy="4616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767171"/>
              </a:buClr>
              <a:buSzPts val="4400"/>
              <a:buFont typeface="Open Sans"/>
              <a:buNone/>
            </a:pPr>
            <a:r>
              <a:rPr b="1" i="0" lang="es-MX" sz="2400" u="none" cap="none" strike="noStrike">
                <a:solidFill>
                  <a:schemeClr val="lt1"/>
                </a:solidFill>
                <a:latin typeface="Encode Sans"/>
                <a:ea typeface="Encode Sans"/>
                <a:cs typeface="Encode Sans"/>
                <a:sym typeface="Encode Sans"/>
              </a:rPr>
              <a:t>Metodología</a:t>
            </a:r>
            <a:endParaRPr b="1" i="0" sz="2400" u="none" cap="none" strike="noStrike">
              <a:solidFill>
                <a:schemeClr val="lt1"/>
              </a:solidFill>
              <a:latin typeface="Encode Sans"/>
              <a:ea typeface="Encode Sans"/>
              <a:cs typeface="Encode Sans"/>
              <a:sym typeface="Encode Sans"/>
            </a:endParaRPr>
          </a:p>
        </p:txBody>
      </p:sp>
      <p:sp>
        <p:nvSpPr>
          <p:cNvPr id="150" name="Google Shape;150;p5"/>
          <p:cNvSpPr txBox="1"/>
          <p:nvPr/>
        </p:nvSpPr>
        <p:spPr>
          <a:xfrm>
            <a:off x="6259829" y="1920447"/>
            <a:ext cx="5278551" cy="378561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s-MX" sz="1600" u="none" cap="none" strike="noStrike">
                <a:solidFill>
                  <a:schemeClr val="lt1"/>
                </a:solidFill>
                <a:latin typeface="Arial"/>
                <a:ea typeface="Arial"/>
                <a:cs typeface="Arial"/>
                <a:sym typeface="Arial"/>
              </a:rPr>
              <a:t>Se realizó un estudio descriptivo transversal, y la muestra se basó en 35 gestores de enfermería del mando medio. El tipo de muestreo es no probabilístico. </a:t>
            </a:r>
            <a:endParaRPr b="0" i="0" sz="1600" u="none" cap="none" strike="noStrike">
              <a:solidFill>
                <a:schemeClr val="lt1"/>
              </a:solidFill>
              <a:latin typeface="Arial"/>
              <a:ea typeface="Arial"/>
              <a:cs typeface="Arial"/>
              <a:sym typeface="Arial"/>
            </a:endParaRPr>
          </a:p>
          <a:p>
            <a:pPr indent="0" lvl="0" marL="0" marR="0" rtl="0" algn="just">
              <a:lnSpc>
                <a:spcPct val="150000"/>
              </a:lnSpc>
              <a:spcBef>
                <a:spcPts val="0"/>
              </a:spcBef>
              <a:spcAft>
                <a:spcPts val="0"/>
              </a:spcAft>
              <a:buNone/>
            </a:pPr>
            <a:r>
              <a:rPr b="0" i="0" lang="es-MX" sz="1600" u="none" cap="none" strike="noStrike">
                <a:solidFill>
                  <a:schemeClr val="lt1"/>
                </a:solidFill>
                <a:latin typeface="Arial"/>
                <a:ea typeface="Arial"/>
                <a:cs typeface="Arial"/>
                <a:sym typeface="Arial"/>
              </a:rPr>
              <a:t>Se diseñó un instrumento (encuesta) de elaboración propia, compuesta de 18 preguntas cerradas que permiten describir a la población y a las variables en estudio.  </a:t>
            </a:r>
            <a:endParaRPr b="0" i="0" sz="1600" u="none" cap="none" strike="noStrike">
              <a:solidFill>
                <a:schemeClr val="lt1"/>
              </a:solidFill>
              <a:latin typeface="Arial"/>
              <a:ea typeface="Arial"/>
              <a:cs typeface="Arial"/>
              <a:sym typeface="Arial"/>
            </a:endParaRPr>
          </a:p>
          <a:p>
            <a:pPr indent="0" lvl="0" marL="0" marR="0" rtl="0" algn="just">
              <a:lnSpc>
                <a:spcPct val="150000"/>
              </a:lnSpc>
              <a:spcBef>
                <a:spcPts val="0"/>
              </a:spcBef>
              <a:spcAft>
                <a:spcPts val="0"/>
              </a:spcAft>
              <a:buNone/>
            </a:pPr>
            <a:r>
              <a:rPr b="0" i="0" lang="es-MX" sz="1600" u="none" cap="none" strike="noStrike">
                <a:solidFill>
                  <a:schemeClr val="lt1"/>
                </a:solidFill>
                <a:latin typeface="Arial"/>
                <a:ea typeface="Arial"/>
                <a:cs typeface="Arial"/>
                <a:sym typeface="Arial"/>
              </a:rPr>
              <a:t>Los datos obtenidos se volcaron en una matriz de datos,  con gráficos estadísticos, permitiendo compararlos con los resultados.</a:t>
            </a:r>
            <a:endParaRPr b="0" i="0" sz="1600" u="none" cap="none" strike="noStrike">
              <a:solidFill>
                <a:schemeClr val="lt1"/>
              </a:solidFill>
              <a:latin typeface="Arial"/>
              <a:ea typeface="Arial"/>
              <a:cs typeface="Arial"/>
              <a:sym typeface="Arial"/>
            </a:endParaRPr>
          </a:p>
        </p:txBody>
      </p:sp>
      <p:pic>
        <p:nvPicPr>
          <p:cNvPr id="151" name="Google Shape;151;p5"/>
          <p:cNvPicPr preferRelativeResize="0"/>
          <p:nvPr/>
        </p:nvPicPr>
        <p:blipFill rotWithShape="1">
          <a:blip r:embed="rId3">
            <a:alphaModFix/>
          </a:blip>
          <a:srcRect b="0" l="0" r="0" t="0"/>
          <a:stretch/>
        </p:blipFill>
        <p:spPr>
          <a:xfrm>
            <a:off x="10466800" y="422875"/>
            <a:ext cx="1193501" cy="694325"/>
          </a:xfrm>
          <a:prstGeom prst="rect">
            <a:avLst/>
          </a:prstGeom>
          <a:noFill/>
          <a:ln>
            <a:noFill/>
          </a:ln>
        </p:spPr>
      </p:pic>
      <p:sp>
        <p:nvSpPr>
          <p:cNvPr id="152" name="Google Shape;152;p5"/>
          <p:cNvSpPr/>
          <p:nvPr/>
        </p:nvSpPr>
        <p:spPr>
          <a:xfrm>
            <a:off x="6745354" y="1006625"/>
            <a:ext cx="1528800" cy="45900"/>
          </a:xfrm>
          <a:prstGeom prst="roundRect">
            <a:avLst>
              <a:gd fmla="val 16667" name="adj"/>
            </a:avLst>
          </a:prstGeom>
          <a:solidFill>
            <a:srgbClr val="EFEF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Comunicación abierta: clave para innovar a distancia" id="153" name="Google Shape;153;p5"/>
          <p:cNvPicPr preferRelativeResize="0"/>
          <p:nvPr/>
        </p:nvPicPr>
        <p:blipFill rotWithShape="1">
          <a:blip r:embed="rId4">
            <a:alphaModFix/>
          </a:blip>
          <a:srcRect b="0" l="0" r="0" t="0"/>
          <a:stretch/>
        </p:blipFill>
        <p:spPr>
          <a:xfrm>
            <a:off x="136525" y="1657349"/>
            <a:ext cx="5630412" cy="37512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150"/>
                                        </p:tgtEl>
                                        <p:attrNameLst>
                                          <p:attrName>style.visibility</p:attrName>
                                        </p:attrNameLst>
                                      </p:cBhvr>
                                      <p:to>
                                        <p:strVal val="visible"/>
                                      </p:to>
                                    </p:set>
                                    <p:anim calcmode="lin" valueType="num">
                                      <p:cBhvr additive="base">
                                        <p:cTn dur="500"/>
                                        <p:tgtEl>
                                          <p:spTgt spid="15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250"/>
                                  </p:stCondLst>
                                  <p:childTnLst>
                                    <p:set>
                                      <p:cBhvr>
                                        <p:cTn dur="1" fill="hold">
                                          <p:stCondLst>
                                            <p:cond delay="0"/>
                                          </p:stCondLst>
                                        </p:cTn>
                                        <p:tgtEl>
                                          <p:spTgt spid="149"/>
                                        </p:tgtEl>
                                        <p:attrNameLst>
                                          <p:attrName>style.visibility</p:attrName>
                                        </p:attrNameLst>
                                      </p:cBhvr>
                                      <p:to>
                                        <p:strVal val="visible"/>
                                      </p:to>
                                    </p:set>
                                    <p:anim calcmode="lin" valueType="num">
                                      <p:cBhvr additive="base">
                                        <p:cTn dur="500"/>
                                        <p:tgtEl>
                                          <p:spTgt spid="149"/>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500"/>
                                  </p:stCondLst>
                                  <p:childTnLst>
                                    <p:set>
                                      <p:cBhvr>
                                        <p:cTn dur="1" fill="hold">
                                          <p:stCondLst>
                                            <p:cond delay="0"/>
                                          </p:stCondLst>
                                        </p:cTn>
                                        <p:tgtEl>
                                          <p:spTgt spid="152"/>
                                        </p:tgtEl>
                                        <p:attrNameLst>
                                          <p:attrName>style.visibility</p:attrName>
                                        </p:attrNameLst>
                                      </p:cBhvr>
                                      <p:to>
                                        <p:strVal val="visible"/>
                                      </p:to>
                                    </p:set>
                                    <p:animEffect filter="fade" transition="in">
                                      <p:cBhvr>
                                        <p:cTn dur="50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4095"/>
        </a:solidFill>
      </p:bgPr>
    </p:bg>
    <p:spTree>
      <p:nvGrpSpPr>
        <p:cNvPr id="157" name="Shape 157"/>
        <p:cNvGrpSpPr/>
        <p:nvPr/>
      </p:nvGrpSpPr>
      <p:grpSpPr>
        <a:xfrm>
          <a:off x="0" y="0"/>
          <a:ext cx="0" cy="0"/>
          <a:chOff x="0" y="0"/>
          <a:chExt cx="0" cy="0"/>
        </a:xfrm>
      </p:grpSpPr>
      <p:sp>
        <p:nvSpPr>
          <p:cNvPr id="158" name="Google Shape;158;p6"/>
          <p:cNvSpPr txBox="1"/>
          <p:nvPr/>
        </p:nvSpPr>
        <p:spPr>
          <a:xfrm>
            <a:off x="3481087" y="422875"/>
            <a:ext cx="4744500" cy="4616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74EEA"/>
              </a:buClr>
              <a:buSzPts val="3600"/>
              <a:buFont typeface="Open Sans"/>
              <a:buNone/>
            </a:pPr>
            <a:r>
              <a:rPr b="1" i="0" lang="es-MX" sz="2400" u="none" cap="none" strike="noStrike">
                <a:solidFill>
                  <a:schemeClr val="lt1"/>
                </a:solidFill>
                <a:latin typeface="Encode Sans"/>
                <a:ea typeface="Encode Sans"/>
                <a:cs typeface="Encode Sans"/>
                <a:sym typeface="Encode Sans"/>
              </a:rPr>
              <a:t>Resultados relevantes</a:t>
            </a:r>
            <a:endParaRPr b="1" i="0" sz="2400" u="none" cap="none" strike="noStrike">
              <a:solidFill>
                <a:schemeClr val="lt1"/>
              </a:solidFill>
              <a:latin typeface="Encode Sans"/>
              <a:ea typeface="Encode Sans"/>
              <a:cs typeface="Encode Sans"/>
              <a:sym typeface="Encode Sans"/>
            </a:endParaRPr>
          </a:p>
        </p:txBody>
      </p:sp>
      <p:pic>
        <p:nvPicPr>
          <p:cNvPr id="159" name="Google Shape;159;p6"/>
          <p:cNvPicPr preferRelativeResize="0"/>
          <p:nvPr/>
        </p:nvPicPr>
        <p:blipFill rotWithShape="1">
          <a:blip r:embed="rId3">
            <a:alphaModFix/>
          </a:blip>
          <a:srcRect b="0" l="0" r="0" t="0"/>
          <a:stretch/>
        </p:blipFill>
        <p:spPr>
          <a:xfrm>
            <a:off x="10466800" y="422875"/>
            <a:ext cx="1193501" cy="694325"/>
          </a:xfrm>
          <a:prstGeom prst="rect">
            <a:avLst/>
          </a:prstGeom>
          <a:noFill/>
          <a:ln>
            <a:noFill/>
          </a:ln>
        </p:spPr>
      </p:pic>
      <p:sp>
        <p:nvSpPr>
          <p:cNvPr id="160" name="Google Shape;160;p6"/>
          <p:cNvSpPr/>
          <p:nvPr/>
        </p:nvSpPr>
        <p:spPr>
          <a:xfrm flipH="1" rot="10800000">
            <a:off x="4937761" y="861639"/>
            <a:ext cx="1931670" cy="45719"/>
          </a:xfrm>
          <a:prstGeom prst="roundRect">
            <a:avLst>
              <a:gd fmla="val 16667" name="adj"/>
            </a:avLst>
          </a:prstGeom>
          <a:solidFill>
            <a:srgbClr val="EFEF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61" name="Google Shape;161;p6"/>
          <p:cNvGrpSpPr/>
          <p:nvPr/>
        </p:nvGrpSpPr>
        <p:grpSpPr>
          <a:xfrm>
            <a:off x="3316833" y="1117200"/>
            <a:ext cx="5418667" cy="5418667"/>
            <a:chOff x="1354666" y="0"/>
            <a:chExt cx="5418667" cy="5418667"/>
          </a:xfrm>
        </p:grpSpPr>
        <p:sp>
          <p:nvSpPr>
            <p:cNvPr id="162" name="Google Shape;162;p6"/>
            <p:cNvSpPr/>
            <p:nvPr/>
          </p:nvSpPr>
          <p:spPr>
            <a:xfrm>
              <a:off x="1354666" y="0"/>
              <a:ext cx="5418667" cy="5418667"/>
            </a:xfrm>
            <a:prstGeom prst="diamond">
              <a:avLst/>
            </a:prstGeom>
            <a:solidFill>
              <a:srgbClr val="CFDE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6"/>
            <p:cNvSpPr/>
            <p:nvPr/>
          </p:nvSpPr>
          <p:spPr>
            <a:xfrm>
              <a:off x="1737169" y="569359"/>
              <a:ext cx="2308885" cy="2113280"/>
            </a:xfrm>
            <a:prstGeom prst="roundRect">
              <a:avLst>
                <a:gd fmla="val 16667" name="adj"/>
              </a:avLst>
            </a:prstGeom>
            <a:solidFill>
              <a:srgbClr val="599BD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6"/>
            <p:cNvSpPr txBox="1"/>
            <p:nvPr/>
          </p:nvSpPr>
          <p:spPr>
            <a:xfrm>
              <a:off x="1840331" y="672521"/>
              <a:ext cx="2102561" cy="1906956"/>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b="0" i="0" lang="es-MX" sz="1300" u="none" cap="none" strike="noStrike">
                  <a:solidFill>
                    <a:schemeClr val="lt1"/>
                  </a:solidFill>
                  <a:latin typeface="Arial"/>
                  <a:ea typeface="Arial"/>
                  <a:cs typeface="Arial"/>
                  <a:sym typeface="Arial"/>
                </a:rPr>
                <a:t>Una de las preguntas relevantes estuvo orientada a conocer si durante su formación académica tuvo contenidos sobre la comunicación, y un 69,4 % refirió que sí. </a:t>
              </a:r>
              <a:endParaRPr b="0" i="0" sz="1300" u="none" cap="none" strike="noStrike">
                <a:solidFill>
                  <a:schemeClr val="lt1"/>
                </a:solidFill>
                <a:latin typeface="Arial"/>
                <a:ea typeface="Arial"/>
                <a:cs typeface="Arial"/>
                <a:sym typeface="Arial"/>
              </a:endParaRPr>
            </a:p>
          </p:txBody>
        </p:sp>
        <p:sp>
          <p:nvSpPr>
            <p:cNvPr id="165" name="Google Shape;165;p6"/>
            <p:cNvSpPr/>
            <p:nvPr/>
          </p:nvSpPr>
          <p:spPr>
            <a:xfrm>
              <a:off x="4170554" y="569359"/>
              <a:ext cx="2344388" cy="2113280"/>
            </a:xfrm>
            <a:prstGeom prst="roundRect">
              <a:avLst>
                <a:gd fmla="val 16667" name="adj"/>
              </a:avLst>
            </a:prstGeom>
            <a:solidFill>
              <a:srgbClr val="599BD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6"/>
            <p:cNvSpPr txBox="1"/>
            <p:nvPr/>
          </p:nvSpPr>
          <p:spPr>
            <a:xfrm>
              <a:off x="4273716" y="672521"/>
              <a:ext cx="2138064" cy="1906956"/>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rPr b="0" i="0" lang="es-MX" sz="1200" u="none" cap="none" strike="noStrike">
                  <a:solidFill>
                    <a:schemeClr val="lt1"/>
                  </a:solidFill>
                  <a:latin typeface="Arial"/>
                  <a:ea typeface="Arial"/>
                  <a:cs typeface="Arial"/>
                  <a:sym typeface="Arial"/>
                </a:rPr>
                <a:t>Respecto de la importancia que le otorgan al registro, tenemos dos categorías que consideran que es muy importante e importante, representando estas un 66,7%, y hay un 54% de gestores que lo reconocen como instrumento estadístico</a:t>
              </a:r>
              <a:endParaRPr b="0" i="0" sz="1200" u="none" cap="none" strike="noStrike">
                <a:solidFill>
                  <a:schemeClr val="lt1"/>
                </a:solidFill>
                <a:latin typeface="Arial"/>
                <a:ea typeface="Arial"/>
                <a:cs typeface="Arial"/>
                <a:sym typeface="Arial"/>
              </a:endParaRPr>
            </a:p>
          </p:txBody>
        </p:sp>
        <p:sp>
          <p:nvSpPr>
            <p:cNvPr id="167" name="Google Shape;167;p6"/>
            <p:cNvSpPr/>
            <p:nvPr/>
          </p:nvSpPr>
          <p:spPr>
            <a:xfrm>
              <a:off x="1680185" y="2775376"/>
              <a:ext cx="2369853" cy="2113280"/>
            </a:xfrm>
            <a:prstGeom prst="roundRect">
              <a:avLst>
                <a:gd fmla="val 16667" name="adj"/>
              </a:avLst>
            </a:prstGeom>
            <a:solidFill>
              <a:srgbClr val="599BD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6"/>
            <p:cNvSpPr txBox="1"/>
            <p:nvPr/>
          </p:nvSpPr>
          <p:spPr>
            <a:xfrm>
              <a:off x="1783347" y="2878538"/>
              <a:ext cx="2163529" cy="1906956"/>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rPr b="0" i="0" lang="es-MX" sz="1200" u="none" cap="none" strike="noStrike">
                  <a:solidFill>
                    <a:schemeClr val="lt1"/>
                  </a:solidFill>
                  <a:latin typeface="Arial"/>
                  <a:ea typeface="Arial"/>
                  <a:cs typeface="Arial"/>
                  <a:sym typeface="Arial"/>
                </a:rPr>
                <a:t>En relación a la no realización de la herramienta, un 63% se lo atribuye a la falta de conectividad, 51% a la dificultad tecnológica, y un 49% a la falta de unificación de criterios.</a:t>
              </a:r>
              <a:endParaRPr b="0" i="0" sz="1200" u="none" cap="none" strike="noStrike">
                <a:solidFill>
                  <a:schemeClr val="lt1"/>
                </a:solidFill>
                <a:latin typeface="Arial"/>
                <a:ea typeface="Arial"/>
                <a:cs typeface="Arial"/>
                <a:sym typeface="Arial"/>
              </a:endParaRPr>
            </a:p>
          </p:txBody>
        </p:sp>
        <p:sp>
          <p:nvSpPr>
            <p:cNvPr id="169" name="Google Shape;169;p6"/>
            <p:cNvSpPr/>
            <p:nvPr/>
          </p:nvSpPr>
          <p:spPr>
            <a:xfrm>
              <a:off x="4189806" y="2805850"/>
              <a:ext cx="2374861" cy="2113280"/>
            </a:xfrm>
            <a:prstGeom prst="roundRect">
              <a:avLst>
                <a:gd fmla="val 16667" name="adj"/>
              </a:avLst>
            </a:prstGeom>
            <a:solidFill>
              <a:srgbClr val="599BD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6"/>
            <p:cNvSpPr txBox="1"/>
            <p:nvPr/>
          </p:nvSpPr>
          <p:spPr>
            <a:xfrm>
              <a:off x="4292968" y="2909012"/>
              <a:ext cx="2168537" cy="1906956"/>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rPr b="0" i="0" lang="es-MX" sz="1200" u="none" cap="none" strike="noStrike">
                  <a:solidFill>
                    <a:schemeClr val="lt1"/>
                  </a:solidFill>
                  <a:latin typeface="Arial"/>
                  <a:ea typeface="Arial"/>
                  <a:cs typeface="Arial"/>
                  <a:sym typeface="Arial"/>
                </a:rPr>
                <a:t>Para destacar un 51,5 asegura que la herramienta contribuye a la calidad de la comunicación, y un 45% está de acuerdo que es una herramienta que nos ayudaría a la autoevaluación para mejorar la calidad de atención. </a:t>
              </a:r>
              <a:endParaRPr b="0" i="0" sz="1200" u="none" cap="none" strike="noStrike">
                <a:solidFill>
                  <a:schemeClr val="lt1"/>
                </a:solidFill>
                <a:latin typeface="Arial"/>
                <a:ea typeface="Arial"/>
                <a:cs typeface="Arial"/>
                <a:sym typeface="Arial"/>
              </a:endParaRPr>
            </a:p>
          </p:txBody>
        </p:sp>
      </p:grpSp>
      <p:pic>
        <p:nvPicPr>
          <p:cNvPr id="171" name="Google Shape;171;p6"/>
          <p:cNvPicPr preferRelativeResize="0"/>
          <p:nvPr/>
        </p:nvPicPr>
        <p:blipFill rotWithShape="1">
          <a:blip r:embed="rId4">
            <a:alphaModFix/>
          </a:blip>
          <a:srcRect b="38568" l="57200" r="34491" t="52509"/>
          <a:stretch/>
        </p:blipFill>
        <p:spPr>
          <a:xfrm>
            <a:off x="2377439" y="2255520"/>
            <a:ext cx="807721" cy="487680"/>
          </a:xfrm>
          <a:prstGeom prst="rect">
            <a:avLst/>
          </a:prstGeom>
          <a:noFill/>
          <a:ln>
            <a:noFill/>
          </a:ln>
        </p:spPr>
      </p:pic>
      <p:pic>
        <p:nvPicPr>
          <p:cNvPr id="172" name="Google Shape;172;p6"/>
          <p:cNvPicPr preferRelativeResize="0"/>
          <p:nvPr/>
        </p:nvPicPr>
        <p:blipFill rotWithShape="1">
          <a:blip r:embed="rId5">
            <a:alphaModFix/>
          </a:blip>
          <a:srcRect b="35069" l="56833" r="28136" t="51389"/>
          <a:stretch/>
        </p:blipFill>
        <p:spPr>
          <a:xfrm>
            <a:off x="8673564" y="2074917"/>
            <a:ext cx="1416603" cy="717500"/>
          </a:xfrm>
          <a:prstGeom prst="rect">
            <a:avLst/>
          </a:prstGeom>
          <a:noFill/>
          <a:ln>
            <a:noFill/>
          </a:ln>
        </p:spPr>
      </p:pic>
      <p:pic>
        <p:nvPicPr>
          <p:cNvPr id="173" name="Google Shape;173;p6"/>
          <p:cNvPicPr preferRelativeResize="0"/>
          <p:nvPr/>
        </p:nvPicPr>
        <p:blipFill rotWithShape="1">
          <a:blip r:embed="rId6">
            <a:alphaModFix/>
          </a:blip>
          <a:srcRect b="46875" l="1390" r="80747" t="18750"/>
          <a:stretch/>
        </p:blipFill>
        <p:spPr>
          <a:xfrm>
            <a:off x="228979" y="1376610"/>
            <a:ext cx="1953955" cy="2114115"/>
          </a:xfrm>
          <a:prstGeom prst="rect">
            <a:avLst/>
          </a:prstGeom>
          <a:noFill/>
          <a:ln>
            <a:noFill/>
          </a:ln>
        </p:spPr>
      </p:pic>
      <p:pic>
        <p:nvPicPr>
          <p:cNvPr id="174" name="Google Shape;174;p6"/>
          <p:cNvPicPr preferRelativeResize="0"/>
          <p:nvPr/>
        </p:nvPicPr>
        <p:blipFill rotWithShape="1">
          <a:blip r:embed="rId6">
            <a:alphaModFix/>
          </a:blip>
          <a:srcRect b="47221" l="82016" r="826" t="21527"/>
          <a:stretch/>
        </p:blipFill>
        <p:spPr>
          <a:xfrm>
            <a:off x="9943435" y="1400415"/>
            <a:ext cx="2146482" cy="219788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250"/>
                                  </p:stCondLst>
                                  <p:childTnLst>
                                    <p:set>
                                      <p:cBhvr>
                                        <p:cTn dur="1" fill="hold">
                                          <p:stCondLst>
                                            <p:cond delay="0"/>
                                          </p:stCondLst>
                                        </p:cTn>
                                        <p:tgtEl>
                                          <p:spTgt spid="158"/>
                                        </p:tgtEl>
                                        <p:attrNameLst>
                                          <p:attrName>style.visibility</p:attrName>
                                        </p:attrNameLst>
                                      </p:cBhvr>
                                      <p:to>
                                        <p:strVal val="visible"/>
                                      </p:to>
                                    </p:set>
                                    <p:anim calcmode="lin" valueType="num">
                                      <p:cBhvr additive="base">
                                        <p:cTn dur="500"/>
                                        <p:tgtEl>
                                          <p:spTgt spid="158"/>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50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4095"/>
        </a:solidFill>
      </p:bgPr>
    </p:bg>
    <p:spTree>
      <p:nvGrpSpPr>
        <p:cNvPr id="178" name="Shape 178"/>
        <p:cNvGrpSpPr/>
        <p:nvPr/>
      </p:nvGrpSpPr>
      <p:grpSpPr>
        <a:xfrm>
          <a:off x="0" y="0"/>
          <a:ext cx="0" cy="0"/>
          <a:chOff x="0" y="0"/>
          <a:chExt cx="0" cy="0"/>
        </a:xfrm>
      </p:grpSpPr>
      <p:sp>
        <p:nvSpPr>
          <p:cNvPr id="179" name="Google Shape;179;p7"/>
          <p:cNvSpPr txBox="1"/>
          <p:nvPr/>
        </p:nvSpPr>
        <p:spPr>
          <a:xfrm>
            <a:off x="3481087" y="192063"/>
            <a:ext cx="4744500" cy="4616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74EEA"/>
              </a:buClr>
              <a:buSzPts val="3600"/>
              <a:buFont typeface="Open Sans"/>
              <a:buNone/>
            </a:pPr>
            <a:r>
              <a:rPr b="1" i="0" lang="es-MX" sz="2400" u="none" cap="none" strike="noStrike">
                <a:solidFill>
                  <a:schemeClr val="lt1"/>
                </a:solidFill>
                <a:latin typeface="Encode Sans"/>
                <a:ea typeface="Encode Sans"/>
                <a:cs typeface="Encode Sans"/>
                <a:sym typeface="Encode Sans"/>
              </a:rPr>
              <a:t>Resultados generales</a:t>
            </a:r>
            <a:endParaRPr b="1" i="0" sz="2400" u="none" cap="none" strike="noStrike">
              <a:solidFill>
                <a:schemeClr val="lt1"/>
              </a:solidFill>
              <a:latin typeface="Encode Sans"/>
              <a:ea typeface="Encode Sans"/>
              <a:cs typeface="Encode Sans"/>
              <a:sym typeface="Encode Sans"/>
            </a:endParaRPr>
          </a:p>
        </p:txBody>
      </p:sp>
      <p:sp>
        <p:nvSpPr>
          <p:cNvPr id="180" name="Google Shape;180;p7"/>
          <p:cNvSpPr txBox="1"/>
          <p:nvPr/>
        </p:nvSpPr>
        <p:spPr>
          <a:xfrm>
            <a:off x="226614" y="1415997"/>
            <a:ext cx="8566866" cy="469355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767171"/>
              </a:buClr>
              <a:buSzPts val="1100"/>
              <a:buFont typeface="Open Sans"/>
              <a:buNone/>
            </a:pPr>
            <a:r>
              <a:t/>
            </a:r>
            <a:endParaRPr b="0" i="0" sz="1400" u="none" cap="none" strike="noStrike">
              <a:solidFill>
                <a:schemeClr val="lt1"/>
              </a:solidFill>
              <a:latin typeface="Encode Sans"/>
              <a:ea typeface="Encode Sans"/>
              <a:cs typeface="Encode Sans"/>
              <a:sym typeface="Encode Sans"/>
            </a:endParaRPr>
          </a:p>
          <a:p>
            <a:pPr indent="0" lvl="0" marL="0" marR="0" rtl="0" algn="just">
              <a:lnSpc>
                <a:spcPct val="150000"/>
              </a:lnSpc>
              <a:spcBef>
                <a:spcPts val="0"/>
              </a:spcBef>
              <a:spcAft>
                <a:spcPts val="0"/>
              </a:spcAft>
              <a:buNone/>
            </a:pPr>
            <a:r>
              <a:rPr b="0" i="0" lang="es-MX" sz="1600" u="none" cap="none" strike="noStrike">
                <a:solidFill>
                  <a:schemeClr val="lt1"/>
                </a:solidFill>
                <a:latin typeface="Arial"/>
                <a:ea typeface="Arial"/>
                <a:cs typeface="Arial"/>
                <a:sym typeface="Arial"/>
              </a:rPr>
              <a:t>Luego de analizar los resultados, hemos obtenido que la edad promedio de los gestores es de 50 a 59 años, un 54% con formación de grado y un 46% corresponde a magíster y especialistas, dividiéndose su antigüedad en la gestión en dos grupos, uno de 10 a 19 años y el otro de 5 a 9 años. </a:t>
            </a:r>
            <a:endParaRPr b="0" i="0" sz="1600" u="none" cap="none" strike="noStrike">
              <a:solidFill>
                <a:schemeClr val="lt1"/>
              </a:solidFill>
              <a:latin typeface="Arial"/>
              <a:ea typeface="Arial"/>
              <a:cs typeface="Arial"/>
              <a:sym typeface="Arial"/>
            </a:endParaRPr>
          </a:p>
          <a:p>
            <a:pPr indent="0" lvl="0" marL="0" marR="0" rtl="0" algn="just">
              <a:lnSpc>
                <a:spcPct val="150000"/>
              </a:lnSpc>
              <a:spcBef>
                <a:spcPts val="0"/>
              </a:spcBef>
              <a:spcAft>
                <a:spcPts val="0"/>
              </a:spcAft>
              <a:buNone/>
            </a:pPr>
            <a:r>
              <a:rPr b="0" i="0" lang="es-MX" sz="1600" u="none" cap="none" strike="noStrike">
                <a:solidFill>
                  <a:schemeClr val="lt1"/>
                </a:solidFill>
                <a:latin typeface="Arial"/>
                <a:ea typeface="Arial"/>
                <a:cs typeface="Arial"/>
                <a:sym typeface="Arial"/>
              </a:rPr>
              <a:t>El 68% de los gestores tiene de 4 a 6 servicios, y de 20 a 29 agentes a su cargo durante su jornada laboral.</a:t>
            </a:r>
            <a:endParaRPr b="0" i="0" sz="1600" u="none" cap="none" strike="noStrike">
              <a:solidFill>
                <a:schemeClr val="lt1"/>
              </a:solidFill>
              <a:latin typeface="Arial"/>
              <a:ea typeface="Arial"/>
              <a:cs typeface="Arial"/>
              <a:sym typeface="Arial"/>
            </a:endParaRPr>
          </a:p>
          <a:p>
            <a:pPr indent="0" lvl="0" marL="0" marR="0" rtl="0" algn="just">
              <a:lnSpc>
                <a:spcPct val="150000"/>
              </a:lnSpc>
              <a:spcBef>
                <a:spcPts val="0"/>
              </a:spcBef>
              <a:spcAft>
                <a:spcPts val="0"/>
              </a:spcAft>
              <a:buNone/>
            </a:pPr>
            <a:r>
              <a:rPr b="0" i="0" lang="es-MX" sz="1600" u="none" cap="none" strike="noStrike">
                <a:solidFill>
                  <a:schemeClr val="lt1"/>
                </a:solidFill>
                <a:latin typeface="Arial"/>
                <a:ea typeface="Arial"/>
                <a:cs typeface="Arial"/>
                <a:sym typeface="Arial"/>
              </a:rPr>
              <a:t>Por otro lado, un 58% refiere realizarla al finalizar la jornada, y un 30% que la realiza al inicio y al final, e indican que el tiempo que le dedican es de 6 a 10 minutos.</a:t>
            </a:r>
            <a:endParaRPr/>
          </a:p>
          <a:p>
            <a:pPr indent="0" lvl="0" marL="0" marR="0" rtl="0" algn="just">
              <a:lnSpc>
                <a:spcPct val="150000"/>
              </a:lnSpc>
              <a:spcBef>
                <a:spcPts val="0"/>
              </a:spcBef>
              <a:spcAft>
                <a:spcPts val="0"/>
              </a:spcAft>
              <a:buNone/>
            </a:pPr>
            <a:r>
              <a:rPr b="0" i="0" lang="es-MX" sz="1600" u="none" cap="none" strike="noStrike">
                <a:solidFill>
                  <a:schemeClr val="lt1"/>
                </a:solidFill>
                <a:latin typeface="Arial"/>
                <a:ea typeface="Arial"/>
                <a:cs typeface="Arial"/>
                <a:sym typeface="Arial"/>
              </a:rPr>
              <a:t>En referencia a la pregunta relacionada a las modificaciones que cree conveniente incorporar un gran porcentaje refiere agregar las licencias gremiales, largo tratamiento, pacientes especiales y tratamientos específicos.</a:t>
            </a:r>
            <a:endParaRPr b="0" i="0" sz="1600" u="none" cap="none" strike="noStrike">
              <a:solidFill>
                <a:schemeClr val="lt1"/>
              </a:solidFill>
              <a:latin typeface="Arial"/>
              <a:ea typeface="Arial"/>
              <a:cs typeface="Arial"/>
              <a:sym typeface="Arial"/>
            </a:endParaRPr>
          </a:p>
          <a:p>
            <a:pPr indent="0" lvl="0" marL="0" marR="0" rtl="0" algn="just">
              <a:lnSpc>
                <a:spcPct val="150000"/>
              </a:lnSpc>
              <a:spcBef>
                <a:spcPts val="0"/>
              </a:spcBef>
              <a:spcAft>
                <a:spcPts val="0"/>
              </a:spcAft>
              <a:buNone/>
            </a:pPr>
            <a:r>
              <a:rPr b="0" i="0" lang="es-MX" sz="1400" u="none" cap="none" strike="noStrike">
                <a:solidFill>
                  <a:schemeClr val="lt1"/>
                </a:solidFill>
                <a:latin typeface="Arial"/>
                <a:ea typeface="Arial"/>
                <a:cs typeface="Arial"/>
                <a:sym typeface="Arial"/>
              </a:rPr>
              <a:t>Por ultimo un 67% que desea recibir capacitación sobre la misma.</a:t>
            </a:r>
            <a:endParaRPr b="0" i="0" sz="1100" u="none" cap="none" strike="noStrike">
              <a:solidFill>
                <a:schemeClr val="lt1"/>
              </a:solidFill>
              <a:latin typeface="Encode Sans"/>
              <a:ea typeface="Encode Sans"/>
              <a:cs typeface="Encode Sans"/>
              <a:sym typeface="Encode Sans"/>
            </a:endParaRPr>
          </a:p>
        </p:txBody>
      </p:sp>
      <p:pic>
        <p:nvPicPr>
          <p:cNvPr id="181" name="Google Shape;181;p7"/>
          <p:cNvPicPr preferRelativeResize="0"/>
          <p:nvPr/>
        </p:nvPicPr>
        <p:blipFill rotWithShape="1">
          <a:blip r:embed="rId3">
            <a:alphaModFix/>
          </a:blip>
          <a:srcRect b="0" l="0" r="0" t="0"/>
          <a:stretch/>
        </p:blipFill>
        <p:spPr>
          <a:xfrm>
            <a:off x="10466800" y="422875"/>
            <a:ext cx="1193501" cy="694325"/>
          </a:xfrm>
          <a:prstGeom prst="rect">
            <a:avLst/>
          </a:prstGeom>
          <a:noFill/>
          <a:ln>
            <a:noFill/>
          </a:ln>
        </p:spPr>
      </p:pic>
      <p:sp>
        <p:nvSpPr>
          <p:cNvPr id="182" name="Google Shape;182;p7"/>
          <p:cNvSpPr/>
          <p:nvPr/>
        </p:nvSpPr>
        <p:spPr>
          <a:xfrm flipH="1" rot="10800000">
            <a:off x="4862737" y="666142"/>
            <a:ext cx="1981200" cy="45719"/>
          </a:xfrm>
          <a:prstGeom prst="roundRect">
            <a:avLst>
              <a:gd fmla="val 16667" name="adj"/>
            </a:avLst>
          </a:prstGeom>
          <a:solidFill>
            <a:srgbClr val="EFEF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Qué son las TIC? ⋆ Clases TIC" id="183" name="Google Shape;183;p7"/>
          <p:cNvPicPr preferRelativeResize="0"/>
          <p:nvPr/>
        </p:nvPicPr>
        <p:blipFill rotWithShape="1">
          <a:blip r:embed="rId4">
            <a:alphaModFix/>
          </a:blip>
          <a:srcRect b="0" l="0" r="0" t="0"/>
          <a:stretch/>
        </p:blipFill>
        <p:spPr>
          <a:xfrm>
            <a:off x="8641080" y="2481107"/>
            <a:ext cx="3693892" cy="256333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180"/>
                                        </p:tgtEl>
                                        <p:attrNameLst>
                                          <p:attrName>style.visibility</p:attrName>
                                        </p:attrNameLst>
                                      </p:cBhvr>
                                      <p:to>
                                        <p:strVal val="visible"/>
                                      </p:to>
                                    </p:set>
                                    <p:anim calcmode="lin" valueType="num">
                                      <p:cBhvr additive="base">
                                        <p:cTn dur="500"/>
                                        <p:tgtEl>
                                          <p:spTgt spid="18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250"/>
                                  </p:stCondLst>
                                  <p:childTnLst>
                                    <p:set>
                                      <p:cBhvr>
                                        <p:cTn dur="1" fill="hold">
                                          <p:stCondLst>
                                            <p:cond delay="0"/>
                                          </p:stCondLst>
                                        </p:cTn>
                                        <p:tgtEl>
                                          <p:spTgt spid="179"/>
                                        </p:tgtEl>
                                        <p:attrNameLst>
                                          <p:attrName>style.visibility</p:attrName>
                                        </p:attrNameLst>
                                      </p:cBhvr>
                                      <p:to>
                                        <p:strVal val="visible"/>
                                      </p:to>
                                    </p:set>
                                    <p:anim calcmode="lin" valueType="num">
                                      <p:cBhvr additive="base">
                                        <p:cTn dur="500"/>
                                        <p:tgtEl>
                                          <p:spTgt spid="179"/>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500"/>
                                  </p:stCondLst>
                                  <p:childTnLst>
                                    <p:set>
                                      <p:cBhvr>
                                        <p:cTn dur="1" fill="hold">
                                          <p:stCondLst>
                                            <p:cond delay="0"/>
                                          </p:stCondLst>
                                        </p:cTn>
                                        <p:tgtEl>
                                          <p:spTgt spid="182"/>
                                        </p:tgtEl>
                                        <p:attrNameLst>
                                          <p:attrName>style.visibility</p:attrName>
                                        </p:attrNameLst>
                                      </p:cBhvr>
                                      <p:to>
                                        <p:strVal val="visible"/>
                                      </p:to>
                                    </p:set>
                                    <p:animEffect filter="fade" transition="in">
                                      <p:cBhvr>
                                        <p:cTn dur="500"/>
                                        <p:tgtEl>
                                          <p:spTgt spid="1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4095"/>
        </a:solidFill>
      </p:bgPr>
    </p:bg>
    <p:spTree>
      <p:nvGrpSpPr>
        <p:cNvPr id="187" name="Shape 187"/>
        <p:cNvGrpSpPr/>
        <p:nvPr/>
      </p:nvGrpSpPr>
      <p:grpSpPr>
        <a:xfrm>
          <a:off x="0" y="0"/>
          <a:ext cx="0" cy="0"/>
          <a:chOff x="0" y="0"/>
          <a:chExt cx="0" cy="0"/>
        </a:xfrm>
      </p:grpSpPr>
      <p:sp>
        <p:nvSpPr>
          <p:cNvPr id="188" name="Google Shape;188;p8"/>
          <p:cNvSpPr txBox="1"/>
          <p:nvPr/>
        </p:nvSpPr>
        <p:spPr>
          <a:xfrm>
            <a:off x="3452812" y="422875"/>
            <a:ext cx="5346600" cy="4616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74EEA"/>
              </a:buClr>
              <a:buSzPts val="3600"/>
              <a:buFont typeface="Open Sans"/>
              <a:buNone/>
            </a:pPr>
            <a:r>
              <a:rPr b="1" i="0" lang="es-MX" sz="2400" u="none" cap="none" strike="noStrike">
                <a:solidFill>
                  <a:schemeClr val="lt1"/>
                </a:solidFill>
                <a:latin typeface="Encode Sans"/>
                <a:ea typeface="Encode Sans"/>
                <a:cs typeface="Encode Sans"/>
                <a:sym typeface="Encode Sans"/>
              </a:rPr>
              <a:t>Conclusiones</a:t>
            </a:r>
            <a:endParaRPr b="1" i="0" sz="2400" u="none" cap="none" strike="noStrike">
              <a:solidFill>
                <a:schemeClr val="lt1"/>
              </a:solidFill>
              <a:latin typeface="Encode Sans"/>
              <a:ea typeface="Encode Sans"/>
              <a:cs typeface="Encode Sans"/>
              <a:sym typeface="Encode Sans"/>
            </a:endParaRPr>
          </a:p>
        </p:txBody>
      </p:sp>
      <p:pic>
        <p:nvPicPr>
          <p:cNvPr id="189" name="Google Shape;189;p8"/>
          <p:cNvPicPr preferRelativeResize="0"/>
          <p:nvPr/>
        </p:nvPicPr>
        <p:blipFill rotWithShape="1">
          <a:blip r:embed="rId3">
            <a:alphaModFix/>
          </a:blip>
          <a:srcRect b="0" l="0" r="0" t="0"/>
          <a:stretch/>
        </p:blipFill>
        <p:spPr>
          <a:xfrm>
            <a:off x="487350" y="422875"/>
            <a:ext cx="1193501" cy="694325"/>
          </a:xfrm>
          <a:prstGeom prst="rect">
            <a:avLst/>
          </a:prstGeom>
          <a:noFill/>
          <a:ln>
            <a:noFill/>
          </a:ln>
        </p:spPr>
      </p:pic>
      <p:sp>
        <p:nvSpPr>
          <p:cNvPr id="190" name="Google Shape;190;p8"/>
          <p:cNvSpPr/>
          <p:nvPr/>
        </p:nvSpPr>
        <p:spPr>
          <a:xfrm>
            <a:off x="5361712" y="1071300"/>
            <a:ext cx="1528800" cy="45900"/>
          </a:xfrm>
          <a:prstGeom prst="roundRect">
            <a:avLst>
              <a:gd fmla="val 16667" name="adj"/>
            </a:avLst>
          </a:prstGeom>
          <a:solidFill>
            <a:srgbClr val="EFEF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1" name="Google Shape;191;p8"/>
          <p:cNvSpPr txBox="1"/>
          <p:nvPr/>
        </p:nvSpPr>
        <p:spPr>
          <a:xfrm>
            <a:off x="798665" y="1995487"/>
            <a:ext cx="10654894" cy="3736975"/>
          </a:xfrm>
          <a:prstGeom prst="rect">
            <a:avLst/>
          </a:prstGeom>
          <a:solidFill>
            <a:srgbClr val="0194DB"/>
          </a:solidFill>
          <a:ln>
            <a:noFill/>
          </a:ln>
          <a:effectLst>
            <a:outerShdw blurRad="63500" dir="5400000" dist="50800">
              <a:srgbClr val="000000">
                <a:alpha val="47450"/>
              </a:srgbClr>
            </a:outerShdw>
          </a:effectLst>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es-MX" sz="1800" u="none" cap="none" strike="noStrike">
                <a:solidFill>
                  <a:schemeClr val="lt1"/>
                </a:solidFill>
                <a:latin typeface="Arial"/>
                <a:ea typeface="Arial"/>
                <a:cs typeface="Arial"/>
                <a:sym typeface="Arial"/>
              </a:rPr>
              <a:t>De acuerdo a los datos obtenidos, podemos concluir que la herramienta Drive es aceptada por los gestores, y la consideran útil para agilizar la comunicación estableciendo una red multidisciplinaria, pero opinan que se debe realizar modificaciones, así como establecer las variables específicas para evaluar la calidad de atención, ya que esto permitirá utilizar la información recabada para continuar  elaborando trabajos estadísticos a futuro, dado que su importancia subyace en la toma de decisiones. </a:t>
            </a:r>
            <a:endParaRPr/>
          </a:p>
          <a:p>
            <a:pPr indent="0" lvl="0" marL="0" marR="0" rtl="0" algn="l">
              <a:lnSpc>
                <a:spcPct val="150000"/>
              </a:lnSpc>
              <a:spcBef>
                <a:spcPts val="0"/>
              </a:spcBef>
              <a:spcAft>
                <a:spcPts val="0"/>
              </a:spcAft>
              <a:buNone/>
            </a:pPr>
            <a:r>
              <a:rPr b="1" i="0" lang="es-MX" sz="1800" u="none" cap="none" strike="noStrike">
                <a:solidFill>
                  <a:schemeClr val="lt1"/>
                </a:solidFill>
                <a:latin typeface="Arial"/>
                <a:ea typeface="Arial"/>
                <a:cs typeface="Arial"/>
                <a:sym typeface="Arial"/>
              </a:rPr>
              <a:t> </a:t>
            </a:r>
            <a:endParaRPr b="0"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1" i="0" lang="es-MX" sz="1800" u="none" cap="none" strike="noStrike">
                <a:solidFill>
                  <a:schemeClr val="lt1"/>
                </a:solidFill>
                <a:latin typeface="Arial"/>
                <a:ea typeface="Arial"/>
                <a:cs typeface="Arial"/>
                <a:sym typeface="Arial"/>
              </a:rPr>
              <a:t> </a:t>
            </a:r>
            <a:endParaRPr b="0" i="0" sz="18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250"/>
                                  </p:stCondLst>
                                  <p:childTnLst>
                                    <p:set>
                                      <p:cBhvr>
                                        <p:cTn dur="1" fill="hold">
                                          <p:stCondLst>
                                            <p:cond delay="0"/>
                                          </p:stCondLst>
                                        </p:cTn>
                                        <p:tgtEl>
                                          <p:spTgt spid="188"/>
                                        </p:tgtEl>
                                        <p:attrNameLst>
                                          <p:attrName>style.visibility</p:attrName>
                                        </p:attrNameLst>
                                      </p:cBhvr>
                                      <p:to>
                                        <p:strVal val="visible"/>
                                      </p:to>
                                    </p:set>
                                    <p:anim calcmode="lin" valueType="num">
                                      <p:cBhvr additive="base">
                                        <p:cTn dur="500"/>
                                        <p:tgtEl>
                                          <p:spTgt spid="188"/>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500"/>
                                  </p:stCondLst>
                                  <p:childTnLst>
                                    <p:set>
                                      <p:cBhvr>
                                        <p:cTn dur="1" fill="hold">
                                          <p:stCondLst>
                                            <p:cond delay="0"/>
                                          </p:stCondLst>
                                        </p:cTn>
                                        <p:tgtEl>
                                          <p:spTgt spid="190"/>
                                        </p:tgtEl>
                                        <p:attrNameLst>
                                          <p:attrName>style.visibility</p:attrName>
                                        </p:attrNameLst>
                                      </p:cBhvr>
                                      <p:to>
                                        <p:strVal val="visible"/>
                                      </p:to>
                                    </p:set>
                                    <p:animEffect filter="fade" transition="in">
                                      <p:cBhvr>
                                        <p:cTn dur="500"/>
                                        <p:tgtEl>
                                          <p:spTgt spid="190"/>
                                        </p:tgtEl>
                                      </p:cBhvr>
                                    </p:animEffect>
                                  </p:childTnLst>
                                </p:cTn>
                              </p:par>
                              <p:par>
                                <p:cTn fill="hold" nodeType="withEffect" presetClass="entr" presetID="2" presetSubtype="4">
                                  <p:stCondLst>
                                    <p:cond delay="250"/>
                                  </p:stCondLst>
                                  <p:childTnLst>
                                    <p:set>
                                      <p:cBhvr>
                                        <p:cTn dur="1" fill="hold">
                                          <p:stCondLst>
                                            <p:cond delay="0"/>
                                          </p:stCondLst>
                                        </p:cTn>
                                        <p:tgtEl>
                                          <p:spTgt spid="191"/>
                                        </p:tgtEl>
                                        <p:attrNameLst>
                                          <p:attrName>style.visibility</p:attrName>
                                        </p:attrNameLst>
                                      </p:cBhvr>
                                      <p:to>
                                        <p:strVal val="visible"/>
                                      </p:to>
                                    </p:set>
                                    <p:anim calcmode="lin" valueType="num">
                                      <p:cBhvr additive="base">
                                        <p:cTn dur="500"/>
                                        <p:tgtEl>
                                          <p:spTgt spid="19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4095"/>
        </a:solidFill>
      </p:bgPr>
    </p:bg>
    <p:spTree>
      <p:nvGrpSpPr>
        <p:cNvPr id="195" name="Shape 195"/>
        <p:cNvGrpSpPr/>
        <p:nvPr/>
      </p:nvGrpSpPr>
      <p:grpSpPr>
        <a:xfrm>
          <a:off x="0" y="0"/>
          <a:ext cx="0" cy="0"/>
          <a:chOff x="0" y="0"/>
          <a:chExt cx="0" cy="0"/>
        </a:xfrm>
      </p:grpSpPr>
      <p:pic>
        <p:nvPicPr>
          <p:cNvPr id="196" name="Google Shape;196;p9"/>
          <p:cNvPicPr preferRelativeResize="0"/>
          <p:nvPr/>
        </p:nvPicPr>
        <p:blipFill rotWithShape="1">
          <a:blip r:embed="rId3">
            <a:alphaModFix amt="80000"/>
          </a:blip>
          <a:srcRect b="0" l="0" r="0" t="0"/>
          <a:stretch/>
        </p:blipFill>
        <p:spPr>
          <a:xfrm>
            <a:off x="4375150" y="6308574"/>
            <a:ext cx="3441700" cy="196425"/>
          </a:xfrm>
          <a:prstGeom prst="rect">
            <a:avLst/>
          </a:prstGeom>
          <a:noFill/>
          <a:ln>
            <a:noFill/>
          </a:ln>
        </p:spPr>
      </p:pic>
      <p:sp>
        <p:nvSpPr>
          <p:cNvPr id="197" name="Google Shape;197;p9"/>
          <p:cNvSpPr txBox="1"/>
          <p:nvPr/>
        </p:nvSpPr>
        <p:spPr>
          <a:xfrm>
            <a:off x="9083040" y="4801915"/>
            <a:ext cx="2557600" cy="76940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EFEFEF"/>
              </a:buClr>
              <a:buSzPts val="5400"/>
              <a:buFont typeface="Open Sans"/>
              <a:buNone/>
            </a:pPr>
            <a:r>
              <a:rPr b="0" i="0" lang="es-MX" sz="4400" u="none" cap="none" strike="noStrike">
                <a:solidFill>
                  <a:srgbClr val="EFEFEF"/>
                </a:solidFill>
                <a:latin typeface="Encode Sans ExtraBold"/>
                <a:ea typeface="Encode Sans ExtraBold"/>
                <a:cs typeface="Encode Sans ExtraBold"/>
                <a:sym typeface="Encode Sans ExtraBold"/>
              </a:rPr>
              <a:t>¡Gracias!</a:t>
            </a:r>
            <a:endParaRPr b="0" i="0" sz="4400" u="none" cap="none" strike="noStrike">
              <a:solidFill>
                <a:srgbClr val="000000"/>
              </a:solidFill>
              <a:latin typeface="Encode Sans ExtraBold"/>
              <a:ea typeface="Encode Sans ExtraBold"/>
              <a:cs typeface="Encode Sans ExtraBold"/>
              <a:sym typeface="Encode Sans ExtraBold"/>
            </a:endParaRPr>
          </a:p>
        </p:txBody>
      </p:sp>
      <p:pic>
        <p:nvPicPr>
          <p:cNvPr id="198" name="Google Shape;198;p9"/>
          <p:cNvPicPr preferRelativeResize="0"/>
          <p:nvPr/>
        </p:nvPicPr>
        <p:blipFill rotWithShape="1">
          <a:blip r:embed="rId4">
            <a:alphaModFix/>
          </a:blip>
          <a:srcRect b="0" l="0" r="0" t="0"/>
          <a:stretch/>
        </p:blipFill>
        <p:spPr>
          <a:xfrm>
            <a:off x="432344" y="4467335"/>
            <a:ext cx="7888695" cy="1315450"/>
          </a:xfrm>
          <a:prstGeom prst="rect">
            <a:avLst/>
          </a:prstGeom>
          <a:noFill/>
          <a:ln>
            <a:noFill/>
          </a:ln>
        </p:spPr>
      </p:pic>
      <p:pic>
        <p:nvPicPr>
          <p:cNvPr descr="Enfermería no se calla más - Revista Mestiza" id="199" name="Google Shape;199;p9"/>
          <p:cNvPicPr preferRelativeResize="0"/>
          <p:nvPr/>
        </p:nvPicPr>
        <p:blipFill rotWithShape="1">
          <a:blip r:embed="rId5">
            <a:alphaModFix/>
          </a:blip>
          <a:srcRect b="0" l="25272" r="7028" t="0"/>
          <a:stretch/>
        </p:blipFill>
        <p:spPr>
          <a:xfrm>
            <a:off x="320040" y="298552"/>
            <a:ext cx="2648792" cy="2200808"/>
          </a:xfrm>
          <a:prstGeom prst="rect">
            <a:avLst/>
          </a:prstGeom>
          <a:noFill/>
          <a:ln>
            <a:noFill/>
          </a:ln>
        </p:spPr>
      </p:pic>
      <p:sp>
        <p:nvSpPr>
          <p:cNvPr id="200" name="Google Shape;200;p9"/>
          <p:cNvSpPr/>
          <p:nvPr/>
        </p:nvSpPr>
        <p:spPr>
          <a:xfrm>
            <a:off x="3228160" y="1899195"/>
            <a:ext cx="8564880"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s-MX" sz="2400" u="none" cap="none" strike="noStrike">
                <a:solidFill>
                  <a:schemeClr val="lt1"/>
                </a:solidFill>
                <a:latin typeface="Arial"/>
                <a:ea typeface="Arial"/>
                <a:cs typeface="Arial"/>
                <a:sym typeface="Arial"/>
              </a:rPr>
              <a:t>DE TODOS LOS INVENTOS PARA LA </a:t>
            </a:r>
            <a:r>
              <a:rPr b="1" lang="es-MX" sz="2400">
                <a:solidFill>
                  <a:schemeClr val="lt1"/>
                </a:solidFill>
              </a:rPr>
              <a:t>COMUNICACIÓN</a:t>
            </a:r>
            <a:r>
              <a:rPr b="1" i="0" lang="es-MX" sz="2400" u="none" cap="none" strike="noStrike">
                <a:solidFill>
                  <a:schemeClr val="lt1"/>
                </a:solidFill>
                <a:latin typeface="Arial"/>
                <a:ea typeface="Arial"/>
                <a:cs typeface="Arial"/>
                <a:sym typeface="Arial"/>
              </a:rPr>
              <a:t> LAS IMAGENES AUN HABLAN EL LENGUAJE UNIVERSAL MAS ENTENDIDO.</a:t>
            </a:r>
            <a:endParaRPr b="1" i="0" sz="2400"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Usuario;Carla Martinez</dc:creator>
</cp:coreProperties>
</file>